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y="6858000" cx="9144000"/>
  <p:notesSz cx="6858000" cy="9144000"/>
  <p:embeddedFontLst>
    <p:embeddedFont>
      <p:font typeface="Fira Mono"/>
      <p:regular r:id="rId93"/>
      <p:bold r:id="rId94"/>
    </p:embeddedFont>
    <p:embeddedFont>
      <p:font typeface="Helvetica Neue"/>
      <p:regular r:id="rId95"/>
      <p:bold r:id="rId96"/>
      <p:italic r:id="rId97"/>
      <p:boldItalic r:id="rId98"/>
    </p:embeddedFont>
    <p:embeddedFont>
      <p:font typeface="PT Mono"/>
      <p:regular r:id="rId99"/>
    </p:embeddedFont>
    <p:embeddedFont>
      <p:font typeface="Open Sans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4" roundtripDataSignature="AMtx7miif6p4CCoAISOin+1gIvadAcuY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4B51C8-FD6A-43B2-B698-180147FD6D30}">
  <a:tblStyle styleId="{2D4B51C8-FD6A-43B2-B698-180147FD6D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924CE5F-611A-42B5-991D-432FB2D824D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C39B3E2B-AEA4-49A6-B4F8-54DC9E0DE9EF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4" Type="http://customschemas.google.com/relationships/presentationmetadata" Target="meta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OpenSans-boldItalic.fntdata"/><Relationship Id="rId102" Type="http://schemas.openxmlformats.org/officeDocument/2006/relationships/font" Target="fonts/OpenSans-italic.fntdata"/><Relationship Id="rId101" Type="http://schemas.openxmlformats.org/officeDocument/2006/relationships/font" Target="fonts/OpenSans-bold.fntdata"/><Relationship Id="rId100" Type="http://schemas.openxmlformats.org/officeDocument/2006/relationships/font" Target="fonts/OpenSans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HelveticaNeue-regular.fntdata"/><Relationship Id="rId94" Type="http://schemas.openxmlformats.org/officeDocument/2006/relationships/font" Target="fonts/FiraMono-bold.fntdata"/><Relationship Id="rId97" Type="http://schemas.openxmlformats.org/officeDocument/2006/relationships/font" Target="fonts/HelveticaNeue-italic.fntdata"/><Relationship Id="rId96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99" Type="http://schemas.openxmlformats.org/officeDocument/2006/relationships/font" Target="fonts/PTMono-regular.fntdata"/><Relationship Id="rId10" Type="http://schemas.openxmlformats.org/officeDocument/2006/relationships/slide" Target="slides/slide4.xml"/><Relationship Id="rId98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FiraMono-regular.fntdata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49a0265656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g149a026565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29473aeb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1429473ae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29473aeb9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429473aeb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7e6bb305d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27e6bb30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297687cf4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4297687c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6ec7f9331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36ec7f93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6ec7f9331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36ec7f93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6ec7f9331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36ec7f933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7e6bb305d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27e6bb305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29473aeb9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429473aeb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49a0265656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g149a026565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7e6bb305d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27e6bb305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7e6bb305d_0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27e6bb305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7e6bb305d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27e6bb30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297687cf4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4297687cf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297687cf4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4297687cf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297687cf4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4297687cf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97687cf4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14297687cf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97687cf4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4297687c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GB"/>
            </a:b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297687cf4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4297687cf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Code to get hashvalues: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import hashlib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plaintext="qwerty"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plaintext_encoded=plaintext.encode()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print(hashlib.md5(plaintext_encoded).digest())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297687cf4_0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4297687cf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49a0265656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49a026565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297687cf4_0_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4297687cf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297687cf4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4297687cf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297687cf4_0_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4297687cf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4297687cf4_0_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14297687c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297687cf4_0_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4297687cf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297687cf4_0_1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4297687cf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97687cf4_0_1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14297687cf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297687cf4_0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4297687cf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297687cf4_0_1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14297687cf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4297687cf4_0_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4297687cf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9a0265656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49a026565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4297687cf4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4297687cf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94ae6b62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494ae6b6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49a0265656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149a026565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49a0265656_0_1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149a026565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9a0265656_0_1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9a026565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49a0265656_0_1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49a026565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49a0265656_0_2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49a026565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49a0265656_0_2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49a026565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49a0265656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4" name="Google Shape;454;g149a026565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49a0265656_0_2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49a026565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9a0265656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149a026565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49a0265656_0_2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49a026565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49a0265656_0_2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49a026565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49a0265656_0_2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49a026565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49a0265656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149a0265656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The newline character is kept on the end of the lines by default when you read in a file.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You can cut it off with the dot strip method - probably the safest way - or you can slice the string to take off the last character.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49a0265656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149a026565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Running through this again, you can see there's only one newline this time - the newline coming from the print statement.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49a0265656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49a026565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You'll get an IOError if you try to open a file that apparently doesn't exist.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That might happen if you're trying to access a file that's not in the current directory.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49a0265656_0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49a026565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429473aeb9_0_2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429473aeb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7e9d03819_0_4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127e9d0381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7e9d03819_0_5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127e9d03819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9a0265656_0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49a026565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7e9d03819_0_5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127e9d03819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programmer language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200"/>
              <a:buFont typeface="Open Sans"/>
              <a:buChar char="●"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“look up” part is called a KEY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200"/>
              <a:buFont typeface="Open Sans"/>
              <a:buChar char="●"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“get back” part is called a VALUE</a:t>
            </a:r>
            <a:endParaRPr sz="12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7e9d03819_0_5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127e9d03819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49a0265656_0_3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49a0265656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49a0265656_0_3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49a0265656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9a0265656_0_3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9a026565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49a0265656_0_3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49a026565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49a0265656_0_3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49a026565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7e9d03819_0_6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127e9d03819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7e9d03819_0_279:notes"/>
          <p:cNvSpPr/>
          <p:nvPr>
            <p:ph idx="2" type="sldImg"/>
          </p:nvPr>
        </p:nvSpPr>
        <p:spPr>
          <a:xfrm>
            <a:off x="1143212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0" name="Google Shape;630;g127e9d0381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49a0265656_0_354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149a026565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9a0265656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49a026565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49a0265656_0_361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49a026565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49a0265656_0_370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149a026565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9a0265656_0_379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4" name="Google Shape;664;g149a0265656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49a0265656_0_384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149a0265656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49a0265656_0_389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149a026565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49a0265656_0_394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149a0265656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49a0265656_0_402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1" name="Google Shape;691;g149a026565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49a0265656_0_409:notes"/>
          <p:cNvSpPr/>
          <p:nvPr>
            <p:ph idx="2" type="sldImg"/>
          </p:nvPr>
        </p:nvSpPr>
        <p:spPr>
          <a:xfrm>
            <a:off x="1143224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9" name="Google Shape;699;g149a0265656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7e9d03819_0_3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127e9d03819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27da12f9d5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127da12f9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9a0265656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49a026565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7da12f9d5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127da12f9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49a0265656_0_4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49a0265656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49a0265656_0_4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49a026565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49a0265656_0_5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49a0265656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49a0265656_0_5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49a0265656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49a0265656_0_5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49a0265656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429473aeb9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1429473aeb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5"/>
          <p:cNvSpPr/>
          <p:nvPr/>
        </p:nvSpPr>
        <p:spPr>
          <a:xfrm>
            <a:off x="722850" y="2077203"/>
            <a:ext cx="7705500" cy="1532400"/>
          </a:xfrm>
          <a:prstGeom prst="roundRect">
            <a:avLst>
              <a:gd fmla="val 16667" name="adj"/>
            </a:avLst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15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115"/>
          <p:cNvSpPr txBox="1"/>
          <p:nvPr>
            <p:ph idx="1" type="subTitle"/>
          </p:nvPr>
        </p:nvSpPr>
        <p:spPr>
          <a:xfrm>
            <a:off x="689400" y="3657600"/>
            <a:ext cx="7772400" cy="2699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6"/>
          <p:cNvSpPr/>
          <p:nvPr/>
        </p:nvSpPr>
        <p:spPr>
          <a:xfrm>
            <a:off x="-66350" y="491533"/>
            <a:ext cx="9252600" cy="8772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16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116"/>
          <p:cNvSpPr txBox="1"/>
          <p:nvPr>
            <p:ph idx="1" type="body"/>
          </p:nvPr>
        </p:nvSpPr>
        <p:spPr>
          <a:xfrm>
            <a:off x="445150" y="1442988"/>
            <a:ext cx="8229600" cy="4816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  <a:defRPr sz="18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400"/>
              <a:buChar char="●"/>
              <a:defRPr sz="14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200"/>
              <a:buChar char="■"/>
              <a:defRPr sz="12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">
  <p:cSld name="Outlin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2"/>
          <p:cNvSpPr/>
          <p:nvPr/>
        </p:nvSpPr>
        <p:spPr>
          <a:xfrm>
            <a:off x="-48250" y="491533"/>
            <a:ext cx="9268500" cy="8772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22"/>
          <p:cNvSpPr txBox="1"/>
          <p:nvPr>
            <p:ph type="title"/>
          </p:nvPr>
        </p:nvSpPr>
        <p:spPr>
          <a:xfrm>
            <a:off x="457200" y="4914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" name="Google Shape;22;p12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3000"/>
              <a:buFont typeface="Arial"/>
              <a:buChar char="●"/>
              <a:defRPr/>
            </a:lvl1pPr>
            <a:lvl2pPr indent="-381000" lvl="1" marL="91440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2400"/>
              <a:buFont typeface="Arial"/>
              <a:buChar char="○"/>
              <a:defRPr/>
            </a:lvl2pPr>
            <a:lvl3pPr indent="-381000" lvl="2" marL="137160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2400"/>
              <a:buFont typeface="Arial"/>
              <a:buChar char="■"/>
              <a:defRPr/>
            </a:lvl3pPr>
            <a:lvl4pPr indent="-342900" lvl="3" marL="18288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●"/>
              <a:defRPr/>
            </a:lvl4pPr>
            <a:lvl5pPr indent="-342900" lvl="4" marL="22860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○"/>
              <a:defRPr/>
            </a:lvl5pPr>
            <a:lvl6pPr indent="-342900" lvl="5" marL="27432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■"/>
              <a:defRPr/>
            </a:lvl6pPr>
            <a:lvl7pPr indent="-342900" lvl="6" marL="32004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●"/>
              <a:defRPr/>
            </a:lvl7pPr>
            <a:lvl8pPr indent="-342900" lvl="7" marL="36576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○"/>
              <a:defRPr/>
            </a:lvl8pPr>
            <a:lvl9pPr indent="-342900" lvl="8" marL="41148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8"/>
          <p:cNvSpPr/>
          <p:nvPr/>
        </p:nvSpPr>
        <p:spPr>
          <a:xfrm>
            <a:off x="722850" y="2077203"/>
            <a:ext cx="7705500" cy="1532400"/>
          </a:xfrm>
          <a:prstGeom prst="roundRect">
            <a:avLst>
              <a:gd fmla="val 16667" name="adj"/>
            </a:avLst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18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p118"/>
          <p:cNvSpPr txBox="1"/>
          <p:nvPr>
            <p:ph idx="1" type="subTitle"/>
          </p:nvPr>
        </p:nvSpPr>
        <p:spPr>
          <a:xfrm>
            <a:off x="689400" y="3657600"/>
            <a:ext cx="77724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9"/>
          <p:cNvSpPr/>
          <p:nvPr/>
        </p:nvSpPr>
        <p:spPr>
          <a:xfrm>
            <a:off x="-66350" y="491533"/>
            <a:ext cx="9252600" cy="8772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1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" name="Google Shape;36;p11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  <a:defRPr sz="18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400"/>
              <a:buChar char="●"/>
              <a:defRPr sz="14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1200"/>
              <a:buChar char="■"/>
              <a:defRPr sz="12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">
  <p:cSld name="TITLE_AND_BOD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6"/>
          <p:cNvSpPr/>
          <p:nvPr/>
        </p:nvSpPr>
        <p:spPr>
          <a:xfrm>
            <a:off x="-48250" y="491533"/>
            <a:ext cx="9268500" cy="8772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26"/>
          <p:cNvSpPr txBox="1"/>
          <p:nvPr>
            <p:ph type="title"/>
          </p:nvPr>
        </p:nvSpPr>
        <p:spPr>
          <a:xfrm>
            <a:off x="457200" y="4914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Google Shape;40;p12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3000"/>
              <a:buChar char="●"/>
              <a:defRPr/>
            </a:lvl1pPr>
            <a:lvl2pPr indent="-381000" lvl="1" marL="91440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2400"/>
              <a:buChar char="○"/>
              <a:defRPr/>
            </a:lvl2pPr>
            <a:lvl3pPr indent="-381000" lvl="2" marL="137160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2400"/>
              <a:buChar char="■"/>
              <a:defRPr/>
            </a:lvl3pPr>
            <a:lvl4pPr indent="-342900" lvl="3" marL="18288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tline 1">
  <p:cSld name="Outlin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7"/>
          <p:cNvSpPr/>
          <p:nvPr/>
        </p:nvSpPr>
        <p:spPr>
          <a:xfrm>
            <a:off x="-48250" y="491533"/>
            <a:ext cx="9268500" cy="8772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2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47AF11"/>
              </a:buClr>
              <a:buSzPts val="3000"/>
              <a:buFont typeface="Arial"/>
              <a:buChar char="●"/>
              <a:defRPr/>
            </a:lvl1pPr>
            <a:lvl2pPr indent="-381000" lvl="1" marL="91440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2400"/>
              <a:buFont typeface="Arial"/>
              <a:buChar char="○"/>
              <a:defRPr/>
            </a:lvl2pPr>
            <a:lvl3pPr indent="-381000" lvl="2" marL="1371600" algn="l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2400"/>
              <a:buFont typeface="Arial"/>
              <a:buChar char="■"/>
              <a:defRPr/>
            </a:lvl3pPr>
            <a:lvl4pPr indent="-342900" lvl="3" marL="18288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●"/>
              <a:defRPr/>
            </a:lvl4pPr>
            <a:lvl5pPr indent="-342900" lvl="4" marL="22860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○"/>
              <a:defRPr/>
            </a:lvl5pPr>
            <a:lvl6pPr indent="-342900" lvl="5" marL="27432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■"/>
              <a:defRPr/>
            </a:lvl6pPr>
            <a:lvl7pPr indent="-342900" lvl="6" marL="32004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●"/>
              <a:defRPr/>
            </a:lvl7pPr>
            <a:lvl8pPr indent="-342900" lvl="7" marL="36576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○"/>
              <a:defRPr/>
            </a:lvl8pPr>
            <a:lvl9pPr indent="-342900" lvl="8" marL="411480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Arial"/>
              <a:buChar char="■"/>
              <a:defRPr/>
            </a:lvl9pPr>
          </a:lstStyle>
          <a:p/>
        </p:txBody>
      </p:sp>
      <p:sp>
        <p:nvSpPr>
          <p:cNvPr id="44" name="Google Shape;44;p12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4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b="1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8" name="Google Shape;8;p114"/>
          <p:cNvGrpSpPr/>
          <p:nvPr/>
        </p:nvGrpSpPr>
        <p:grpSpPr>
          <a:xfrm>
            <a:off x="-348697" y="6333750"/>
            <a:ext cx="9491600" cy="536389"/>
            <a:chOff x="-434173" y="6494462"/>
            <a:chExt cx="9075922" cy="330900"/>
          </a:xfrm>
        </p:grpSpPr>
        <p:sp>
          <p:nvSpPr>
            <p:cNvPr id="9" name="Google Shape;9;p114"/>
            <p:cNvSpPr/>
            <p:nvPr/>
          </p:nvSpPr>
          <p:spPr>
            <a:xfrm>
              <a:off x="-101751" y="6494462"/>
              <a:ext cx="8743500" cy="330900"/>
            </a:xfrm>
            <a:prstGeom prst="roundRect">
              <a:avLst>
                <a:gd fmla="val 16667" name="adj"/>
              </a:avLst>
            </a:prstGeom>
            <a:solidFill>
              <a:srgbClr val="8BBD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10;p114"/>
            <p:cNvSpPr txBox="1"/>
            <p:nvPr/>
          </p:nvSpPr>
          <p:spPr>
            <a:xfrm>
              <a:off x="-434173" y="6559677"/>
              <a:ext cx="2589300" cy="22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Girls’ Programming Network</a:t>
              </a:r>
              <a:endParaRPr b="0" i="0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7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b="1"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117"/>
          <p:cNvSpPr txBox="1"/>
          <p:nvPr>
            <p:ph idx="1" type="body"/>
          </p:nvPr>
        </p:nvSpPr>
        <p:spPr>
          <a:xfrm>
            <a:off x="457200" y="1600200"/>
            <a:ext cx="8229600" cy="46738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●"/>
              <a:defRPr b="0" i="0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○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■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■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" name="Google Shape;27;p117"/>
          <p:cNvSpPr/>
          <p:nvPr/>
        </p:nvSpPr>
        <p:spPr>
          <a:xfrm>
            <a:off x="14300" y="6371200"/>
            <a:ext cx="9144000" cy="486900"/>
          </a:xfrm>
          <a:prstGeom prst="roundRect">
            <a:avLst>
              <a:gd fmla="val 16667" name="adj"/>
            </a:avLst>
          </a:prstGeom>
          <a:solidFill>
            <a:srgbClr val="8BBD5B"/>
          </a:solidFill>
          <a:ln cap="flat" cmpd="sng" w="9525">
            <a:solidFill>
              <a:srgbClr val="8BBD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17"/>
          <p:cNvSpPr txBox="1"/>
          <p:nvPr/>
        </p:nvSpPr>
        <p:spPr>
          <a:xfrm>
            <a:off x="-348697" y="6439464"/>
            <a:ext cx="2707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Girls’ Programming Network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educative.io/edpresso/what-is-hash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upguard.com/blog/biggest-data-breache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10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upguard.com/blog/biggest-data-breache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jpg"/><Relationship Id="rId4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8.jpg"/><Relationship Id="rId4" Type="http://schemas.openxmlformats.org/officeDocument/2006/relationships/image" Target="../media/image44.png"/><Relationship Id="rId5" Type="http://schemas.openxmlformats.org/officeDocument/2006/relationships/image" Target="../media/image42.jpg"/><Relationship Id="rId6" Type="http://schemas.openxmlformats.org/officeDocument/2006/relationships/image" Target="../media/image4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8.jpg"/><Relationship Id="rId4" Type="http://schemas.openxmlformats.org/officeDocument/2006/relationships/image" Target="../media/image44.png"/><Relationship Id="rId5" Type="http://schemas.openxmlformats.org/officeDocument/2006/relationships/image" Target="../media/image42.jpg"/><Relationship Id="rId6" Type="http://schemas.openxmlformats.org/officeDocument/2006/relationships/image" Target="../media/image4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jpg"/><Relationship Id="rId4" Type="http://schemas.openxmlformats.org/officeDocument/2006/relationships/image" Target="../media/image38.jpg"/><Relationship Id="rId5" Type="http://schemas.openxmlformats.org/officeDocument/2006/relationships/image" Target="../media/image4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49a0265656_0_89"/>
          <p:cNvSpPr txBox="1"/>
          <p:nvPr>
            <p:ph type="ctrTitle"/>
          </p:nvPr>
        </p:nvSpPr>
        <p:spPr>
          <a:xfrm>
            <a:off x="1671075" y="52097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Welcome to the Labs</a:t>
            </a:r>
            <a:endParaRPr/>
          </a:p>
        </p:txBody>
      </p:sp>
      <p:sp>
        <p:nvSpPr>
          <p:cNvPr id="50" name="Google Shape;50;g149a0265656_0_89"/>
          <p:cNvSpPr txBox="1"/>
          <p:nvPr>
            <p:ph idx="1" type="subTitle"/>
          </p:nvPr>
        </p:nvSpPr>
        <p:spPr>
          <a:xfrm>
            <a:off x="492050" y="197350"/>
            <a:ext cx="7772400" cy="18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Hashing Functions</a:t>
            </a:r>
            <a:endParaRPr/>
          </a:p>
        </p:txBody>
      </p:sp>
      <p:sp>
        <p:nvSpPr>
          <p:cNvPr id="51" name="Google Shape;51;g149a0265656_0_89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Welcome to the labs!</a:t>
            </a:r>
            <a:endParaRPr/>
          </a:p>
        </p:txBody>
      </p:sp>
      <p:pic>
        <p:nvPicPr>
          <p:cNvPr id="52" name="Google Shape;52;g149a0265656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1175" y="3736875"/>
            <a:ext cx="2461650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29473aeb9_0_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Conditions</a:t>
            </a:r>
            <a:endParaRPr/>
          </a:p>
        </p:txBody>
      </p:sp>
      <p:sp>
        <p:nvSpPr>
          <p:cNvPr id="129" name="Google Shape;129;g1429473aeb9_0_0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Sometimes, we want our code to make </a:t>
            </a:r>
            <a:r>
              <a:rPr b="1" lang="en-GB">
                <a:solidFill>
                  <a:srgbClr val="8BBD5B"/>
                </a:solidFill>
              </a:rPr>
              <a:t>choices</a:t>
            </a:r>
            <a:r>
              <a:rPr lang="en-GB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This means </a:t>
            </a:r>
            <a:r>
              <a:rPr b="1" lang="en-GB">
                <a:solidFill>
                  <a:srgbClr val="8BBD5B"/>
                </a:solidFill>
              </a:rPr>
              <a:t>certain parts</a:t>
            </a:r>
            <a:r>
              <a:rPr lang="en-GB"/>
              <a:t> will only run if </a:t>
            </a:r>
            <a:r>
              <a:rPr b="1" lang="en-GB">
                <a:solidFill>
                  <a:srgbClr val="8BBD5B"/>
                </a:solidFill>
              </a:rPr>
              <a:t>certain conditions</a:t>
            </a:r>
            <a:r>
              <a:rPr lang="en-GB"/>
              <a:t> are met.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Conditions can either be </a:t>
            </a:r>
            <a:r>
              <a:rPr b="1" lang="en-GB">
                <a:solidFill>
                  <a:srgbClr val="FF7400"/>
                </a:solidFill>
              </a:rPr>
              <a:t>True or False</a:t>
            </a:r>
            <a:r>
              <a:rPr lang="en-GB">
                <a:solidFill>
                  <a:srgbClr val="FF7400"/>
                </a:solidFill>
              </a:rPr>
              <a:t>.</a:t>
            </a:r>
            <a:endParaRPr>
              <a:solidFill>
                <a:srgbClr val="FF74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Computers call true/false values </a:t>
            </a:r>
            <a:r>
              <a:rPr b="1" lang="en-GB">
                <a:solidFill>
                  <a:srgbClr val="FF7400"/>
                </a:solidFill>
              </a:rPr>
              <a:t>booleans</a:t>
            </a:r>
            <a:r>
              <a:rPr lang="en-GB">
                <a:solidFill>
                  <a:srgbClr val="FF7400"/>
                </a:solidFill>
              </a:rPr>
              <a:t>.</a:t>
            </a:r>
            <a:endParaRPr>
              <a:solidFill>
                <a:srgbClr val="FF7400"/>
              </a:solidFill>
            </a:endParaRPr>
          </a:p>
        </p:txBody>
      </p:sp>
      <p:sp>
        <p:nvSpPr>
          <p:cNvPr id="130" name="Google Shape;130;g1429473aeb9_0_0"/>
          <p:cNvSpPr txBox="1"/>
          <p:nvPr/>
        </p:nvSpPr>
        <p:spPr>
          <a:xfrm>
            <a:off x="2826025" y="2719950"/>
            <a:ext cx="5588400" cy="652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it’s raining</a:t>
            </a:r>
            <a:r>
              <a:rPr b="0" i="0" lang="en-GB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take an umbrella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1429473aeb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00" y="2909150"/>
            <a:ext cx="1845600" cy="18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429473aeb9_0_0"/>
          <p:cNvSpPr txBox="1"/>
          <p:nvPr/>
        </p:nvSpPr>
        <p:spPr>
          <a:xfrm>
            <a:off x="2826025" y="3505550"/>
            <a:ext cx="5588400" cy="652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Yep it’s raining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1429473aeb9_0_0"/>
          <p:cNvSpPr txBox="1"/>
          <p:nvPr/>
        </p:nvSpPr>
        <p:spPr>
          <a:xfrm>
            <a:off x="2826025" y="4291150"/>
            <a:ext cx="5588400" cy="652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…...</a:t>
            </a:r>
            <a:r>
              <a:rPr b="0" i="0" lang="en-GB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take an umbrella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29473aeb9_0_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If Statements</a:t>
            </a:r>
            <a:endParaRPr/>
          </a:p>
        </p:txBody>
      </p:sp>
      <p:sp>
        <p:nvSpPr>
          <p:cNvPr id="139" name="Google Shape;139;g1429473aeb9_0_9"/>
          <p:cNvSpPr txBox="1"/>
          <p:nvPr>
            <p:ph idx="1" type="body"/>
          </p:nvPr>
        </p:nvSpPr>
        <p:spPr>
          <a:xfrm>
            <a:off x="96150" y="1601100"/>
            <a:ext cx="2884200" cy="25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We use </a:t>
            </a:r>
            <a:r>
              <a:rPr b="1" lang="en-GB">
                <a:solidFill>
                  <a:srgbClr val="8BBD5B"/>
                </a:solidFill>
              </a:rPr>
              <a:t>if/elif/else statements</a:t>
            </a:r>
            <a:r>
              <a:rPr lang="en-GB"/>
              <a:t> to: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check which conditions are </a:t>
            </a:r>
            <a:r>
              <a:rPr b="1" lang="en-GB">
                <a:solidFill>
                  <a:srgbClr val="FF7400"/>
                </a:solidFill>
              </a:rPr>
              <a:t>True/False</a:t>
            </a:r>
            <a:endParaRPr b="1">
              <a:solidFill>
                <a:srgbClr val="FF74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solidFill>
                  <a:srgbClr val="8BBD5B"/>
                </a:solidFill>
              </a:rPr>
              <a:t>pick</a:t>
            </a:r>
            <a:r>
              <a:rPr lang="en-GB"/>
              <a:t> which parts of the code to run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0" name="Google Shape;140;g1429473aeb9_0_9"/>
          <p:cNvSpPr txBox="1"/>
          <p:nvPr>
            <p:ph idx="1" type="body"/>
          </p:nvPr>
        </p:nvSpPr>
        <p:spPr>
          <a:xfrm>
            <a:off x="3099425" y="1630873"/>
            <a:ext cx="5780400" cy="2613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word = </a:t>
            </a:r>
            <a:r>
              <a:rPr lang="en-GB" sz="22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"Chocolate"</a:t>
            </a:r>
            <a:endParaRPr sz="22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if</a:t>
            </a: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 word == </a:t>
            </a:r>
            <a:r>
              <a:rPr lang="en-GB" sz="22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"GPN"</a:t>
            </a: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:</a:t>
            </a:r>
            <a:endParaRPr sz="22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GB" sz="22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GB" sz="22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"GPN is awesome!"</a:t>
            </a: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2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elif</a:t>
            </a: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 word == </a:t>
            </a:r>
            <a:r>
              <a:rPr lang="en-GB" sz="22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"Chocolate"</a:t>
            </a: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:</a:t>
            </a:r>
            <a:endParaRPr sz="22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GB" sz="22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GB" sz="22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"YUMMM Chocolate!"</a:t>
            </a: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2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else</a:t>
            </a: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:</a:t>
            </a:r>
            <a:endParaRPr sz="2200">
              <a:solidFill>
                <a:srgbClr val="47AF1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</a:t>
            </a:r>
            <a:r>
              <a:rPr lang="en-GB" sz="22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(</a:t>
            </a:r>
            <a:r>
              <a:rPr lang="en-GB" sz="22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"The word isn’t GPN :("</a:t>
            </a:r>
            <a:r>
              <a:rPr lang="en-GB" sz="2200">
                <a:latin typeface="Fira Mono"/>
                <a:ea typeface="Fira Mono"/>
                <a:cs typeface="Fira Mono"/>
                <a:sym typeface="Fira Mono"/>
              </a:rPr>
              <a:t>)</a:t>
            </a:r>
            <a:endParaRPr sz="2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41" name="Google Shape;141;g1429473aeb9_0_9"/>
          <p:cNvSpPr txBox="1"/>
          <p:nvPr>
            <p:ph idx="1" type="body"/>
          </p:nvPr>
        </p:nvSpPr>
        <p:spPr>
          <a:xfrm>
            <a:off x="3099425" y="4576344"/>
            <a:ext cx="5780400" cy="625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>
                <a:latin typeface="Fira Mono"/>
                <a:ea typeface="Fira Mono"/>
                <a:cs typeface="Fira Mono"/>
                <a:sym typeface="Fira Mono"/>
              </a:rPr>
              <a:t>What happens??</a:t>
            </a:r>
            <a:endParaRPr sz="24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g1429473aeb9_0_9"/>
          <p:cNvSpPr txBox="1"/>
          <p:nvPr/>
        </p:nvSpPr>
        <p:spPr>
          <a:xfrm rot="-468325">
            <a:off x="462059" y="4608723"/>
            <a:ext cx="1826826" cy="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</a:t>
            </a:r>
            <a:r>
              <a:rPr b="1" i="0" lang="en-GB" sz="1400" u="none" cap="none" strike="noStrike">
                <a:solidFill>
                  <a:srgbClr val="FF7400"/>
                </a:solidFill>
                <a:latin typeface="Open Sans"/>
                <a:ea typeface="Open Sans"/>
                <a:cs typeface="Open Sans"/>
                <a:sym typeface="Open Sans"/>
              </a:rPr>
              <a:t>“elif”</a:t>
            </a: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g1429473aeb9_0_9"/>
          <p:cNvSpPr txBox="1"/>
          <p:nvPr/>
        </p:nvSpPr>
        <p:spPr>
          <a:xfrm rot="-429254">
            <a:off x="579505" y="4945847"/>
            <a:ext cx="2189647" cy="400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7400"/>
                </a:solidFill>
                <a:latin typeface="Open Sans"/>
                <a:ea typeface="Open Sans"/>
                <a:cs typeface="Open Sans"/>
                <a:sym typeface="Open Sans"/>
              </a:rPr>
              <a:t>elif</a:t>
            </a:r>
            <a:r>
              <a:rPr b="0" i="0" lang="en-GB" sz="1400" u="none" cap="none" strike="noStrike">
                <a:solidFill>
                  <a:srgbClr val="FF74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 short for </a:t>
            </a:r>
            <a:r>
              <a:rPr b="1" i="0" lang="en-GB" sz="1400" u="none" cap="none" strike="noStrike">
                <a:solidFill>
                  <a:srgbClr val="FF7400"/>
                </a:solidFill>
                <a:latin typeface="Open Sans"/>
                <a:ea typeface="Open Sans"/>
                <a:cs typeface="Open Sans"/>
                <a:sym typeface="Open Sans"/>
              </a:rPr>
              <a:t>“else if”</a:t>
            </a:r>
            <a:endParaRPr b="1" i="0" sz="1400" u="none" cap="none" strike="noStrike">
              <a:solidFill>
                <a:srgbClr val="FF7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g1429473aeb9_0_9"/>
          <p:cNvSpPr/>
          <p:nvPr/>
        </p:nvSpPr>
        <p:spPr>
          <a:xfrm>
            <a:off x="2809425" y="3016625"/>
            <a:ext cx="357900" cy="1777500"/>
          </a:xfrm>
          <a:prstGeom prst="bentArrow">
            <a:avLst>
              <a:gd fmla="val 13793" name="adj1"/>
              <a:gd fmla="val 17244" name="adj2"/>
              <a:gd fmla="val 25856" name="adj3"/>
              <a:gd fmla="val 74144" name="adj4"/>
            </a:avLst>
          </a:prstGeom>
          <a:solidFill>
            <a:srgbClr val="FF7400"/>
          </a:solidFill>
          <a:ln cap="flat" cmpd="sng" w="9525">
            <a:solidFill>
              <a:srgbClr val="FF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429473aeb9_0_9"/>
          <p:cNvSpPr/>
          <p:nvPr/>
        </p:nvSpPr>
        <p:spPr>
          <a:xfrm>
            <a:off x="172350" y="4300975"/>
            <a:ext cx="2691900" cy="1510164"/>
          </a:xfrm>
          <a:prstGeom prst="cloud">
            <a:avLst/>
          </a:prstGeom>
          <a:noFill/>
          <a:ln cap="flat" cmpd="sng" w="9525">
            <a:solidFill>
              <a:srgbClr val="FF7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2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Time!</a:t>
            </a:r>
            <a:endParaRPr/>
          </a:p>
        </p:txBody>
      </p:sp>
      <p:sp>
        <p:nvSpPr>
          <p:cNvPr id="151" name="Google Shape;151;p82"/>
          <p:cNvSpPr txBox="1"/>
          <p:nvPr/>
        </p:nvSpPr>
        <p:spPr>
          <a:xfrm>
            <a:off x="614400" y="1747925"/>
            <a:ext cx="7915200" cy="42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now know all about </a:t>
            </a:r>
            <a:r>
              <a:rPr b="1" i="0" lang="en-GB" sz="3000" u="none" cap="none" strike="noStrike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i="0" lang="en-GB" sz="3000" u="none" cap="none" strike="noStrike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! </a:t>
            </a:r>
            <a:endParaRPr b="0"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br>
              <a:rPr b="0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GB" sz="3000" u="none" cap="none" strike="noStrike">
                <a:solidFill>
                  <a:srgbClr val="47AF11"/>
                </a:solidFill>
                <a:latin typeface="Open Sans"/>
                <a:ea typeface="Open Sans"/>
                <a:cs typeface="Open Sans"/>
                <a:sym typeface="Open Sans"/>
              </a:rPr>
              <a:t>Let’s put what we learnt into our project</a:t>
            </a:r>
            <a:endParaRPr b="1" i="0" sz="3000" u="none" cap="none" strike="noStrike">
              <a:solidFill>
                <a:srgbClr val="47AF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GB" sz="3000" u="none" cap="none" strike="noStrike">
                <a:solidFill>
                  <a:srgbClr val="47AF11"/>
                </a:solidFill>
                <a:latin typeface="Open Sans"/>
                <a:ea typeface="Open Sans"/>
                <a:cs typeface="Open Sans"/>
                <a:sym typeface="Open Sans"/>
              </a:rPr>
              <a:t>Try to do Parts 0 - 2!</a:t>
            </a:r>
            <a:endParaRPr b="1" i="0" sz="3000" u="none" cap="none" strike="noStrike">
              <a:solidFill>
                <a:srgbClr val="47AF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tutors will be around to help!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7e6bb305d_0_0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Hashing</a:t>
            </a:r>
            <a:endParaRPr/>
          </a:p>
        </p:txBody>
      </p:sp>
      <p:pic>
        <p:nvPicPr>
          <p:cNvPr id="157" name="Google Shape;157;g127e6bb305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5254" y="3802036"/>
            <a:ext cx="3272794" cy="230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297687cf4_0_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Hashing?</a:t>
            </a:r>
            <a:endParaRPr/>
          </a:p>
        </p:txBody>
      </p:sp>
      <p:sp>
        <p:nvSpPr>
          <p:cNvPr id="163" name="Google Shape;163;g14297687cf4_0_0"/>
          <p:cNvSpPr txBox="1"/>
          <p:nvPr>
            <p:ph idx="1" type="body"/>
          </p:nvPr>
        </p:nvSpPr>
        <p:spPr>
          <a:xfrm>
            <a:off x="457200" y="1676400"/>
            <a:ext cx="8229600" cy="4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2300">
                <a:solidFill>
                  <a:srgbClr val="3D3D4E"/>
                </a:solidFill>
                <a:highlight>
                  <a:srgbClr val="FFFFFF"/>
                </a:highlight>
              </a:rPr>
              <a:t>Hashing</a:t>
            </a:r>
            <a:r>
              <a:rPr lang="en-GB" sz="2300">
                <a:solidFill>
                  <a:srgbClr val="3D3D4E"/>
                </a:solidFill>
                <a:highlight>
                  <a:srgbClr val="FFFFFF"/>
                </a:highlight>
              </a:rPr>
              <a:t> is the process of converting any piece of data (called a </a:t>
            </a:r>
            <a:r>
              <a:rPr i="1" lang="en-GB" sz="2300">
                <a:solidFill>
                  <a:srgbClr val="3D3D4E"/>
                </a:solidFill>
                <a:highlight>
                  <a:srgbClr val="FFFFFF"/>
                </a:highlight>
              </a:rPr>
              <a:t>key</a:t>
            </a:r>
            <a:r>
              <a:rPr lang="en-GB" sz="2300">
                <a:solidFill>
                  <a:srgbClr val="3D3D4E"/>
                </a:solidFill>
                <a:highlight>
                  <a:srgbClr val="FFFFFF"/>
                </a:highlight>
              </a:rPr>
              <a:t>) into another </a:t>
            </a:r>
            <a:r>
              <a:rPr i="1" lang="en-GB" sz="2300">
                <a:solidFill>
                  <a:srgbClr val="3D3D4E"/>
                </a:solidFill>
                <a:highlight>
                  <a:srgbClr val="FFFFFF"/>
                </a:highlight>
              </a:rPr>
              <a:t>value</a:t>
            </a:r>
            <a:r>
              <a:rPr lang="en-GB" sz="2300">
                <a:solidFill>
                  <a:srgbClr val="3D3D4E"/>
                </a:solidFill>
                <a:highlight>
                  <a:srgbClr val="FFFFFF"/>
                </a:highlight>
              </a:rPr>
              <a:t>.</a:t>
            </a:r>
            <a:endParaRPr sz="2300">
              <a:solidFill>
                <a:srgbClr val="3D3D4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3D3D4E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1900">
                <a:solidFill>
                  <a:srgbClr val="3D3D4E"/>
                </a:solidFill>
                <a:highlight>
                  <a:srgbClr val="FFFFFF"/>
                </a:highlight>
              </a:rPr>
              <a:t>A </a:t>
            </a:r>
            <a:r>
              <a:rPr b="1" lang="en-GB" sz="1900">
                <a:solidFill>
                  <a:srgbClr val="3D3D4E"/>
                </a:solidFill>
                <a:highlight>
                  <a:srgbClr val="FFFFFF"/>
                </a:highlight>
              </a:rPr>
              <a:t>hash function</a:t>
            </a:r>
            <a:r>
              <a:rPr lang="en-GB" sz="1900">
                <a:solidFill>
                  <a:srgbClr val="3D3D4E"/>
                </a:solidFill>
                <a:highlight>
                  <a:srgbClr val="FFFFFF"/>
                </a:highlight>
              </a:rPr>
              <a:t> is used to generate the new value according to a mathematical algorithm.</a:t>
            </a:r>
            <a:endParaRPr sz="1900">
              <a:solidFill>
                <a:srgbClr val="3D3D4E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rgbClr val="3D3D4E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000">
                <a:solidFill>
                  <a:srgbClr val="3D3D4E"/>
                </a:solidFill>
                <a:highlight>
                  <a:srgbClr val="FFFFFF"/>
                </a:highlight>
              </a:rPr>
              <a:t>The result of a hash function is known as a </a:t>
            </a:r>
            <a:r>
              <a:rPr b="1" lang="en-GB" sz="2000">
                <a:solidFill>
                  <a:srgbClr val="3D3D4E"/>
                </a:solidFill>
                <a:highlight>
                  <a:srgbClr val="FFFFFF"/>
                </a:highlight>
              </a:rPr>
              <a:t>hash value</a:t>
            </a:r>
            <a:r>
              <a:rPr lang="en-GB" sz="2000">
                <a:solidFill>
                  <a:srgbClr val="3D3D4E"/>
                </a:solidFill>
                <a:highlight>
                  <a:srgbClr val="FFFFFF"/>
                </a:highlight>
              </a:rPr>
              <a:t>.</a:t>
            </a:r>
            <a:endParaRPr b="1" sz="2000">
              <a:solidFill>
                <a:srgbClr val="3D3D4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000">
              <a:solidFill>
                <a:srgbClr val="3D3D4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 from: </a:t>
            </a:r>
            <a:r>
              <a:rPr lang="en-GB" sz="10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https://www.educative.io/edpresso/what-is-hashing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05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6ec7f9331_0_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Hashing?</a:t>
            </a:r>
            <a:endParaRPr/>
          </a:p>
        </p:txBody>
      </p:sp>
      <p:sp>
        <p:nvSpPr>
          <p:cNvPr id="169" name="Google Shape;169;g136ec7f9331_0_0"/>
          <p:cNvSpPr txBox="1"/>
          <p:nvPr>
            <p:ph idx="1" type="body"/>
          </p:nvPr>
        </p:nvSpPr>
        <p:spPr>
          <a:xfrm>
            <a:off x="457200" y="1538900"/>
            <a:ext cx="82296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GB"/>
              <a:t>How does it work?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GB"/>
              <a:t>We take a readable word or phrase (this is called plaintext) like this: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br>
              <a:rPr lang="en-GB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136ec7f9331_0_0"/>
          <p:cNvSpPr txBox="1"/>
          <p:nvPr/>
        </p:nvSpPr>
        <p:spPr>
          <a:xfrm>
            <a:off x="1493600" y="2787775"/>
            <a:ext cx="127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password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g136ec7f9331_0_0"/>
          <p:cNvSpPr/>
          <p:nvPr/>
        </p:nvSpPr>
        <p:spPr>
          <a:xfrm>
            <a:off x="534175" y="3802075"/>
            <a:ext cx="2089500" cy="75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plaintext word that we can read!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g136ec7f9331_0_0"/>
          <p:cNvCxnSpPr/>
          <p:nvPr/>
        </p:nvCxnSpPr>
        <p:spPr>
          <a:xfrm flipH="1" rot="10800000">
            <a:off x="1487725" y="3263275"/>
            <a:ext cx="336300" cy="5388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6ec7f9331_0_9"/>
          <p:cNvSpPr txBox="1"/>
          <p:nvPr>
            <p:ph idx="1" type="body"/>
          </p:nvPr>
        </p:nvSpPr>
        <p:spPr>
          <a:xfrm>
            <a:off x="457200" y="1538900"/>
            <a:ext cx="82296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GB"/>
              <a:t>How does it work?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GB"/>
              <a:t>We take a readable word or phrase (this is called plaintext) like this: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br>
              <a:rPr lang="en-GB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GB"/>
              <a:t>And we use a “Hash function” to turn it into something we can’t read!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br>
              <a:rPr lang="en-GB"/>
            </a:br>
            <a:endParaRPr/>
          </a:p>
        </p:txBody>
      </p:sp>
      <p:sp>
        <p:nvSpPr>
          <p:cNvPr id="178" name="Google Shape;178;g136ec7f9331_0_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Hashing?</a:t>
            </a:r>
            <a:endParaRPr/>
          </a:p>
        </p:txBody>
      </p:sp>
      <p:grpSp>
        <p:nvGrpSpPr>
          <p:cNvPr id="179" name="Google Shape;179;g136ec7f9331_0_9"/>
          <p:cNvGrpSpPr/>
          <p:nvPr/>
        </p:nvGrpSpPr>
        <p:grpSpPr>
          <a:xfrm>
            <a:off x="534175" y="2787775"/>
            <a:ext cx="7916925" cy="1764900"/>
            <a:chOff x="534175" y="2787775"/>
            <a:chExt cx="7916925" cy="1764900"/>
          </a:xfrm>
        </p:grpSpPr>
        <p:sp>
          <p:nvSpPr>
            <p:cNvPr id="180" name="Google Shape;180;g136ec7f9331_0_9"/>
            <p:cNvSpPr/>
            <p:nvPr/>
          </p:nvSpPr>
          <p:spPr>
            <a:xfrm>
              <a:off x="534175" y="3802075"/>
              <a:ext cx="2089500" cy="750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47AF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is a plaintext word that we can read!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" name="Google Shape;181;g136ec7f9331_0_9"/>
            <p:cNvGrpSpPr/>
            <p:nvPr/>
          </p:nvGrpSpPr>
          <p:grpSpPr>
            <a:xfrm>
              <a:off x="1487725" y="2787775"/>
              <a:ext cx="6963375" cy="1764900"/>
              <a:chOff x="1487725" y="2787775"/>
              <a:chExt cx="6963375" cy="1764900"/>
            </a:xfrm>
          </p:grpSpPr>
          <p:sp>
            <p:nvSpPr>
              <p:cNvPr id="182" name="Google Shape;182;g136ec7f9331_0_9"/>
              <p:cNvSpPr txBox="1"/>
              <p:nvPr/>
            </p:nvSpPr>
            <p:spPr>
              <a:xfrm>
                <a:off x="1493600" y="2787775"/>
                <a:ext cx="12732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GB" sz="19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password</a:t>
                </a:r>
                <a:endParaRPr b="0" i="0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183" name="Google Shape;183;g136ec7f9331_0_9"/>
              <p:cNvCxnSpPr/>
              <p:nvPr/>
            </p:nvCxnSpPr>
            <p:spPr>
              <a:xfrm flipH="1" rot="10800000">
                <a:off x="1487725" y="3263275"/>
                <a:ext cx="336300" cy="538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84" name="Google Shape;184;g136ec7f9331_0_9"/>
              <p:cNvSpPr txBox="1"/>
              <p:nvPr/>
            </p:nvSpPr>
            <p:spPr>
              <a:xfrm>
                <a:off x="3587200" y="2818525"/>
                <a:ext cx="48639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GB" sz="15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b'\xcc\xd6R\x16\xb9\x1bP~lK\x01\x0e\x063\x10\xec'</a:t>
                </a:r>
                <a:endParaRPr b="0" i="0" sz="15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" name="Google Shape;185;g136ec7f9331_0_9"/>
              <p:cNvSpPr/>
              <p:nvPr/>
            </p:nvSpPr>
            <p:spPr>
              <a:xfrm>
                <a:off x="6419350" y="3802075"/>
                <a:ext cx="1907100" cy="7506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This is a hash value that we can’t read!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6" name="Google Shape;186;g136ec7f9331_0_9"/>
              <p:cNvCxnSpPr>
                <a:stCxn id="185" idx="0"/>
              </p:cNvCxnSpPr>
              <p:nvPr/>
            </p:nvCxnSpPr>
            <p:spPr>
              <a:xfrm rot="10800000">
                <a:off x="6650800" y="3180175"/>
                <a:ext cx="722100" cy="621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87" name="Google Shape;187;g136ec7f9331_0_9"/>
              <p:cNvCxnSpPr>
                <a:stCxn id="182" idx="2"/>
                <a:endCxn id="184" idx="2"/>
              </p:cNvCxnSpPr>
              <p:nvPr/>
            </p:nvCxnSpPr>
            <p:spPr>
              <a:xfrm rot="-5400000">
                <a:off x="4059350" y="1305025"/>
                <a:ext cx="30600" cy="3888900"/>
              </a:xfrm>
              <a:prstGeom prst="curvedConnector3">
                <a:avLst>
                  <a:gd fmla="val -1368954" name="adj1"/>
                </a:avLst>
              </a:prstGeom>
              <a:noFill/>
              <a:ln cap="flat" cmpd="sng" w="28575">
                <a:solidFill>
                  <a:srgbClr val="9305A6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88" name="Google Shape;188;g136ec7f9331_0_9"/>
              <p:cNvSpPr txBox="1"/>
              <p:nvPr/>
            </p:nvSpPr>
            <p:spPr>
              <a:xfrm>
                <a:off x="2906825" y="3737875"/>
                <a:ext cx="2348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This is the Hash Function</a:t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6ec7f9331_0_2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Hashing?</a:t>
            </a:r>
            <a:endParaRPr/>
          </a:p>
        </p:txBody>
      </p:sp>
      <p:sp>
        <p:nvSpPr>
          <p:cNvPr id="194" name="Google Shape;194;g136ec7f9331_0_25"/>
          <p:cNvSpPr txBox="1"/>
          <p:nvPr>
            <p:ph idx="1" type="body"/>
          </p:nvPr>
        </p:nvSpPr>
        <p:spPr>
          <a:xfrm>
            <a:off x="457200" y="1538900"/>
            <a:ext cx="82296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br>
              <a:rPr lang="en-GB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br>
              <a:rPr lang="en-GB"/>
            </a:br>
            <a:r>
              <a:rPr lang="en-GB"/>
              <a:t>The coolest thing about a Hash function is that you can only go </a:t>
            </a:r>
            <a:r>
              <a:rPr b="1" lang="en-GB"/>
              <a:t>one way</a:t>
            </a:r>
            <a:r>
              <a:rPr lang="en-GB"/>
              <a:t>, so you can’t work out what the plaintext word was if you only have the hash value - this makes it secure!</a:t>
            </a:r>
            <a:endParaRPr/>
          </a:p>
        </p:txBody>
      </p:sp>
      <p:grpSp>
        <p:nvGrpSpPr>
          <p:cNvPr id="195" name="Google Shape;195;g136ec7f9331_0_25"/>
          <p:cNvGrpSpPr/>
          <p:nvPr/>
        </p:nvGrpSpPr>
        <p:grpSpPr>
          <a:xfrm>
            <a:off x="534175" y="2146875"/>
            <a:ext cx="7916925" cy="2405800"/>
            <a:chOff x="534175" y="2146875"/>
            <a:chExt cx="7916925" cy="2405800"/>
          </a:xfrm>
        </p:grpSpPr>
        <p:grpSp>
          <p:nvGrpSpPr>
            <p:cNvPr id="196" name="Google Shape;196;g136ec7f9331_0_25"/>
            <p:cNvGrpSpPr/>
            <p:nvPr/>
          </p:nvGrpSpPr>
          <p:grpSpPr>
            <a:xfrm>
              <a:off x="534175" y="2146875"/>
              <a:ext cx="7916925" cy="2405800"/>
              <a:chOff x="534175" y="2146875"/>
              <a:chExt cx="7916925" cy="2405800"/>
            </a:xfrm>
          </p:grpSpPr>
          <p:sp>
            <p:nvSpPr>
              <p:cNvPr id="197" name="Google Shape;197;g136ec7f9331_0_25"/>
              <p:cNvSpPr txBox="1"/>
              <p:nvPr/>
            </p:nvSpPr>
            <p:spPr>
              <a:xfrm>
                <a:off x="1493600" y="2787775"/>
                <a:ext cx="12732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GB" sz="19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password</a:t>
                </a:r>
                <a:endParaRPr b="0" i="0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" name="Google Shape;198;g136ec7f9331_0_25"/>
              <p:cNvSpPr/>
              <p:nvPr/>
            </p:nvSpPr>
            <p:spPr>
              <a:xfrm>
                <a:off x="534175" y="3802075"/>
                <a:ext cx="2089500" cy="7506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This is a plaintext word that we can read!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g136ec7f9331_0_25"/>
              <p:cNvSpPr txBox="1"/>
              <p:nvPr/>
            </p:nvSpPr>
            <p:spPr>
              <a:xfrm>
                <a:off x="3587200" y="2818525"/>
                <a:ext cx="48639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GB" sz="15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b'\xcc\xd6R\x16\xb9\x1bP~lK\x01\x0e\x063\x10\xec'</a:t>
                </a:r>
                <a:endParaRPr b="0" i="0" sz="15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" name="Google Shape;200;g136ec7f9331_0_25"/>
              <p:cNvSpPr/>
              <p:nvPr/>
            </p:nvSpPr>
            <p:spPr>
              <a:xfrm>
                <a:off x="6419350" y="3802075"/>
                <a:ext cx="1907100" cy="7506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This is a hash value that we can’t read!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1" name="Google Shape;201;g136ec7f9331_0_25"/>
              <p:cNvCxnSpPr>
                <a:stCxn id="200" idx="0"/>
              </p:cNvCxnSpPr>
              <p:nvPr/>
            </p:nvCxnSpPr>
            <p:spPr>
              <a:xfrm rot="10800000">
                <a:off x="6650800" y="3180175"/>
                <a:ext cx="722100" cy="621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02" name="Google Shape;202;g136ec7f9331_0_25"/>
              <p:cNvCxnSpPr>
                <a:stCxn id="197" idx="2"/>
                <a:endCxn id="199" idx="2"/>
              </p:cNvCxnSpPr>
              <p:nvPr/>
            </p:nvCxnSpPr>
            <p:spPr>
              <a:xfrm rot="-5400000">
                <a:off x="4059350" y="1305025"/>
                <a:ext cx="30600" cy="3888900"/>
              </a:xfrm>
              <a:prstGeom prst="curvedConnector3">
                <a:avLst>
                  <a:gd fmla="val -1368954" name="adj1"/>
                </a:avLst>
              </a:prstGeom>
              <a:noFill/>
              <a:ln cap="flat" cmpd="sng" w="28575">
                <a:solidFill>
                  <a:srgbClr val="9305A6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03" name="Google Shape;203;g136ec7f9331_0_25"/>
              <p:cNvSpPr txBox="1"/>
              <p:nvPr/>
            </p:nvSpPr>
            <p:spPr>
              <a:xfrm>
                <a:off x="2906825" y="3737875"/>
                <a:ext cx="2348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This is the Hash Function</a:t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204" name="Google Shape;204;g136ec7f9331_0_25"/>
              <p:cNvCxnSpPr>
                <a:stCxn id="199" idx="0"/>
                <a:endCxn id="197" idx="0"/>
              </p:cNvCxnSpPr>
              <p:nvPr/>
            </p:nvCxnSpPr>
            <p:spPr>
              <a:xfrm flipH="1" rot="5400000">
                <a:off x="4059400" y="858775"/>
                <a:ext cx="30600" cy="3888900"/>
              </a:xfrm>
              <a:prstGeom prst="curvedConnector3">
                <a:avLst>
                  <a:gd fmla="val 878676" name="adj1"/>
                </a:avLst>
              </a:prstGeom>
              <a:noFill/>
              <a:ln cap="flat" cmpd="sng" w="28575">
                <a:solidFill>
                  <a:srgbClr val="C0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05" name="Google Shape;205;g136ec7f9331_0_25"/>
              <p:cNvSpPr txBox="1"/>
              <p:nvPr/>
            </p:nvSpPr>
            <p:spPr>
              <a:xfrm>
                <a:off x="3906500" y="2146875"/>
                <a:ext cx="3363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0" i="0" lang="en-GB" sz="36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x</a:t>
                </a:r>
                <a:endParaRPr b="0" i="0" sz="36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cxnSp>
          <p:nvCxnSpPr>
            <p:cNvPr id="206" name="Google Shape;206;g136ec7f9331_0_25"/>
            <p:cNvCxnSpPr/>
            <p:nvPr/>
          </p:nvCxnSpPr>
          <p:spPr>
            <a:xfrm flipH="1" rot="10800000">
              <a:off x="1487725" y="3263275"/>
              <a:ext cx="336300" cy="538800"/>
            </a:xfrm>
            <a:prstGeom prst="straightConnector1">
              <a:avLst/>
            </a:prstGeom>
            <a:noFill/>
            <a:ln cap="flat" cmpd="sng" w="28575">
              <a:solidFill>
                <a:srgbClr val="47AF1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7e6bb305d_0_36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Hashing in Python</a:t>
            </a:r>
            <a:endParaRPr/>
          </a:p>
        </p:txBody>
      </p:sp>
      <p:sp>
        <p:nvSpPr>
          <p:cNvPr id="212" name="Google Shape;212;g127e6bb305d_0_3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3200"/>
              <a:t>Firstly to use the Python code we need to import the hashing library!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3200"/>
              <a:t>We can do this by writing:</a:t>
            </a:r>
            <a:endParaRPr sz="3200">
              <a:solidFill>
                <a:srgbClr val="FFC62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3500">
                <a:solidFill>
                  <a:srgbClr val="FFC629"/>
                </a:solidFill>
                <a:latin typeface="PT Mono"/>
                <a:ea typeface="PT Mono"/>
                <a:cs typeface="PT Mono"/>
                <a:sym typeface="PT Mono"/>
              </a:rPr>
              <a:t>import </a:t>
            </a:r>
            <a:r>
              <a:rPr lang="en-GB" sz="3500">
                <a:latin typeface="PT Mono"/>
                <a:ea typeface="PT Mono"/>
                <a:cs typeface="PT Mono"/>
                <a:sym typeface="PT Mono"/>
              </a:rPr>
              <a:t>hashlib</a:t>
            </a:r>
            <a:endParaRPr sz="35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3200"/>
              <a:t>at the top of our code!</a:t>
            </a:r>
            <a:endParaRPr sz="3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29473aeb9_0_4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Encoding!</a:t>
            </a:r>
            <a:endParaRPr/>
          </a:p>
        </p:txBody>
      </p:sp>
      <p:sp>
        <p:nvSpPr>
          <p:cNvPr id="218" name="Google Shape;218;g1429473aeb9_0_44"/>
          <p:cNvSpPr txBox="1"/>
          <p:nvPr>
            <p:ph idx="1" type="body"/>
          </p:nvPr>
        </p:nvSpPr>
        <p:spPr>
          <a:xfrm>
            <a:off x="532375" y="1602875"/>
            <a:ext cx="8229600" cy="26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Next we need to </a:t>
            </a:r>
            <a:r>
              <a:rPr b="1" lang="en-GB" sz="2400"/>
              <a:t>prepare</a:t>
            </a:r>
            <a:r>
              <a:rPr lang="en-GB" sz="2400"/>
              <a:t> our data for hashing -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by </a:t>
            </a:r>
            <a:r>
              <a:rPr b="1" lang="en-GB" sz="2400"/>
              <a:t>encoding</a:t>
            </a:r>
            <a:r>
              <a:rPr lang="en-GB" sz="2400"/>
              <a:t> it!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2400">
                <a:latin typeface="PT Mono"/>
                <a:ea typeface="PT Mono"/>
                <a:cs typeface="PT Mono"/>
                <a:sym typeface="PT Mono"/>
              </a:rPr>
              <a:t>my_string = </a:t>
            </a:r>
            <a:r>
              <a:rPr lang="en-GB" sz="2400">
                <a:solidFill>
                  <a:srgbClr val="8AC007"/>
                </a:solidFill>
                <a:latin typeface="PT Mono"/>
                <a:ea typeface="PT Mono"/>
                <a:cs typeface="PT Mono"/>
                <a:sym typeface="PT Mono"/>
              </a:rPr>
              <a:t>“hello”</a:t>
            </a:r>
            <a:endParaRPr sz="2400">
              <a:solidFill>
                <a:srgbClr val="8AC007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2400">
                <a:latin typeface="PT Mono"/>
                <a:ea typeface="PT Mono"/>
                <a:cs typeface="PT Mono"/>
                <a:sym typeface="PT Mono"/>
              </a:rPr>
              <a:t>my_string_encoded = my_string.encode()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9" name="Google Shape;219;g1429473aeb9_0_44"/>
          <p:cNvSpPr/>
          <p:nvPr/>
        </p:nvSpPr>
        <p:spPr>
          <a:xfrm>
            <a:off x="670225" y="4956475"/>
            <a:ext cx="1854900" cy="795000"/>
          </a:xfrm>
          <a:prstGeom prst="ellipse">
            <a:avLst/>
          </a:prstGeom>
          <a:noFill/>
          <a:ln cap="flat" cmpd="sng" w="952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GB" sz="2900" u="none" cap="none" strike="noStrike">
                <a:solidFill>
                  <a:srgbClr val="47AF1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b="0" i="0" sz="2900" u="none" cap="none" strike="noStrike">
              <a:solidFill>
                <a:srgbClr val="47AF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429473aeb9_0_44"/>
          <p:cNvSpPr/>
          <p:nvPr/>
        </p:nvSpPr>
        <p:spPr>
          <a:xfrm>
            <a:off x="6137575" y="4956475"/>
            <a:ext cx="1962900" cy="795000"/>
          </a:xfrm>
          <a:prstGeom prst="ellipse">
            <a:avLst/>
          </a:prstGeom>
          <a:noFill/>
          <a:ln cap="flat" cmpd="sng" w="952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47AF11"/>
                </a:solidFill>
                <a:latin typeface="Arial"/>
                <a:ea typeface="Arial"/>
                <a:cs typeface="Arial"/>
                <a:sym typeface="Arial"/>
              </a:rPr>
              <a:t>01101000</a:t>
            </a:r>
            <a:endParaRPr b="0" i="0" sz="2000" u="none" cap="none" strike="noStrike">
              <a:solidFill>
                <a:srgbClr val="47AF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g1429473aeb9_0_44"/>
          <p:cNvCxnSpPr>
            <a:stCxn id="219" idx="7"/>
            <a:endCxn id="220" idx="1"/>
          </p:cNvCxnSpPr>
          <p:nvPr/>
        </p:nvCxnSpPr>
        <p:spPr>
          <a:xfrm flipH="1" rot="-5400000">
            <a:off x="4338931" y="2987450"/>
            <a:ext cx="600" cy="4171500"/>
          </a:xfrm>
          <a:prstGeom prst="curvedConnector3">
            <a:avLst>
              <a:gd fmla="val -59091685" name="adj1"/>
            </a:avLst>
          </a:prstGeom>
          <a:noFill/>
          <a:ln cap="flat" cmpd="sng" w="28575">
            <a:solidFill>
              <a:srgbClr val="FFC62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" name="Google Shape;222;g1429473aeb9_0_44"/>
          <p:cNvSpPr txBox="1"/>
          <p:nvPr/>
        </p:nvSpPr>
        <p:spPr>
          <a:xfrm>
            <a:off x="3458425" y="4348600"/>
            <a:ext cx="174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Encode</a:t>
            </a:r>
            <a:endParaRPr b="1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g1429473aeb9_0_44"/>
          <p:cNvSpPr txBox="1"/>
          <p:nvPr/>
        </p:nvSpPr>
        <p:spPr>
          <a:xfrm>
            <a:off x="2820013" y="5503975"/>
            <a:ext cx="3042900" cy="738900"/>
          </a:xfrm>
          <a:prstGeom prst="rect">
            <a:avLst/>
          </a:prstGeom>
          <a:noFill/>
          <a:ln cap="flat" cmpd="sng" w="28575">
            <a:solidFill>
              <a:srgbClr val="9305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computer can read this ‘utf-8’ type and hash it!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g1429473aeb9_0_44"/>
          <p:cNvSpPr/>
          <p:nvPr/>
        </p:nvSpPr>
        <p:spPr>
          <a:xfrm>
            <a:off x="7356775" y="4392400"/>
            <a:ext cx="1013100" cy="374100"/>
          </a:xfrm>
          <a:prstGeom prst="wedgeRectCallout">
            <a:avLst>
              <a:gd fmla="val -36154" name="adj1"/>
              <a:gd fmla="val 104945" name="adj2"/>
            </a:avLst>
          </a:prstGeom>
          <a:solidFill>
            <a:srgbClr val="47AF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8-bit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g1429473aeb9_0_44"/>
          <p:cNvCxnSpPr>
            <a:stCxn id="223" idx="3"/>
            <a:endCxn id="220" idx="3"/>
          </p:cNvCxnSpPr>
          <p:nvPr/>
        </p:nvCxnSpPr>
        <p:spPr>
          <a:xfrm flipH="1" rot="10800000">
            <a:off x="5862913" y="5634925"/>
            <a:ext cx="562200" cy="238500"/>
          </a:xfrm>
          <a:prstGeom prst="straightConnector1">
            <a:avLst/>
          </a:prstGeom>
          <a:noFill/>
          <a:ln cap="flat" cmpd="sng" w="28575">
            <a:solidFill>
              <a:srgbClr val="9305A6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9a0265656_0_96"/>
          <p:cNvSpPr txBox="1"/>
          <p:nvPr>
            <p:ph type="ctrTitle"/>
          </p:nvPr>
        </p:nvSpPr>
        <p:spPr>
          <a:xfrm>
            <a:off x="793300" y="2024481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Who are the tutors?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7e6bb305d_0_46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Hashing!</a:t>
            </a:r>
            <a:endParaRPr/>
          </a:p>
        </p:txBody>
      </p:sp>
      <p:sp>
        <p:nvSpPr>
          <p:cNvPr id="231" name="Google Shape;231;g127e6bb305d_0_46"/>
          <p:cNvSpPr/>
          <p:nvPr/>
        </p:nvSpPr>
        <p:spPr>
          <a:xfrm>
            <a:off x="457200" y="5345400"/>
            <a:ext cx="8088300" cy="518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127e6bb305d_0_4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We had to encode the string as only very specific data types like “utf-8” can be hashed.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3000"/>
              <a:t>Now we can actually hash our value!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3000"/>
              <a:t>To hash a value we can use the .md5 function written: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2100">
                <a:latin typeface="PT Mono"/>
                <a:ea typeface="PT Mono"/>
                <a:cs typeface="PT Mono"/>
                <a:sym typeface="PT Mono"/>
              </a:rPr>
              <a:t>my_string_hashed = </a:t>
            </a:r>
            <a:r>
              <a:rPr lang="en-GB" sz="2100">
                <a:solidFill>
                  <a:srgbClr val="9305A6"/>
                </a:solidFill>
                <a:latin typeface="PT Mono"/>
                <a:ea typeface="PT Mono"/>
                <a:cs typeface="PT Mono"/>
                <a:sym typeface="PT Mono"/>
              </a:rPr>
              <a:t>hashlib.md5</a:t>
            </a:r>
            <a:r>
              <a:rPr lang="en-GB" sz="2100">
                <a:latin typeface="PT Mono"/>
                <a:ea typeface="PT Mono"/>
                <a:cs typeface="PT Mono"/>
                <a:sym typeface="PT Mono"/>
              </a:rPr>
              <a:t>(my_string_encoded)</a:t>
            </a:r>
            <a:endParaRPr sz="2100"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7e6bb305d_0_52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Digest!</a:t>
            </a:r>
            <a:endParaRPr/>
          </a:p>
        </p:txBody>
      </p:sp>
      <p:sp>
        <p:nvSpPr>
          <p:cNvPr id="238" name="Google Shape;238;g127e6bb305d_0_5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/>
              <a:t>After hashing our variable we want to turn it into a value we can use, so we use the .digest() method, written: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PT Mono"/>
                <a:ea typeface="PT Mono"/>
                <a:cs typeface="PT Mono"/>
                <a:sym typeface="PT Mono"/>
              </a:rPr>
              <a:t>my_string_hashed = </a:t>
            </a:r>
            <a:r>
              <a:rPr lang="en-GB">
                <a:solidFill>
                  <a:srgbClr val="9305A6"/>
                </a:solidFill>
                <a:latin typeface="PT Mono"/>
                <a:ea typeface="PT Mono"/>
                <a:cs typeface="PT Mono"/>
                <a:sym typeface="PT Mono"/>
              </a:rPr>
              <a:t>hashlib.md5</a:t>
            </a:r>
            <a:r>
              <a:rPr lang="en-GB">
                <a:latin typeface="PT Mono"/>
                <a:ea typeface="PT Mono"/>
                <a:cs typeface="PT Mono"/>
                <a:sym typeface="PT Mono"/>
              </a:rPr>
              <a:t>(my_string_encoded).digest()</a:t>
            </a:r>
            <a:endParaRPr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9305A6"/>
                </a:solidFill>
                <a:latin typeface="PT Mono"/>
                <a:ea typeface="PT Mono"/>
                <a:cs typeface="PT Mono"/>
                <a:sym typeface="PT Mono"/>
              </a:rPr>
              <a:t>print</a:t>
            </a:r>
            <a:r>
              <a:rPr lang="en-GB">
                <a:latin typeface="PT Mono"/>
                <a:ea typeface="PT Mono"/>
                <a:cs typeface="PT Mono"/>
                <a:sym typeface="PT Mono"/>
              </a:rPr>
              <a:t>(my_string_hashed)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700"/>
              <a:t>Result: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rgbClr val="8AC007"/>
                </a:solidFill>
                <a:latin typeface="PT Mono"/>
                <a:ea typeface="PT Mono"/>
                <a:cs typeface="PT Mono"/>
                <a:sym typeface="PT Mono"/>
              </a:rPr>
              <a:t>b']A@*\xbcK*v\xb9q\x9d\x91\x10\x17\xc5\x92'</a:t>
            </a:r>
            <a:endParaRPr sz="1900">
              <a:solidFill>
                <a:srgbClr val="8AC007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7e6bb305d_0_1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Time!</a:t>
            </a:r>
            <a:endParaRPr/>
          </a:p>
        </p:txBody>
      </p:sp>
      <p:sp>
        <p:nvSpPr>
          <p:cNvPr id="244" name="Google Shape;244;g127e6bb305d_0_1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/>
              <a:t>Hashing!</a:t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Let’s put what we learnt into our project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Try </a:t>
            </a:r>
            <a:r>
              <a:rPr b="1" lang="en-GB" sz="3000">
                <a:solidFill>
                  <a:srgbClr val="47AF11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to do Parts </a:t>
            </a:r>
            <a:r>
              <a:rPr b="1" lang="en-GB" sz="3000">
                <a:solidFill>
                  <a:srgbClr val="47AF11"/>
                </a:solidFill>
              </a:rPr>
              <a:t>3 - 5!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 The tutors will be around to help!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297687cf4_0_20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Rainbow Tables</a:t>
            </a:r>
            <a:endParaRPr/>
          </a:p>
        </p:txBody>
      </p:sp>
      <p:pic>
        <p:nvPicPr>
          <p:cNvPr id="250" name="Google Shape;250;g14297687cf4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250" y="3467943"/>
            <a:ext cx="2938707" cy="293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4297687cf4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6800" y="4196873"/>
            <a:ext cx="2016200" cy="20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297687cf4_0_26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a Rainbow Table?</a:t>
            </a:r>
            <a:endParaRPr/>
          </a:p>
        </p:txBody>
      </p:sp>
      <p:sp>
        <p:nvSpPr>
          <p:cNvPr id="257" name="Google Shape;257;g14297687cf4_0_26"/>
          <p:cNvSpPr txBox="1"/>
          <p:nvPr>
            <p:ph idx="1" type="body"/>
          </p:nvPr>
        </p:nvSpPr>
        <p:spPr>
          <a:xfrm>
            <a:off x="445150" y="15191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highlight>
                  <a:srgbClr val="FFFFFF"/>
                </a:highlight>
              </a:rPr>
              <a:t>How can we figure out a password?</a:t>
            </a:r>
            <a:endParaRPr sz="2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Remember that we </a:t>
            </a:r>
            <a:r>
              <a:rPr b="1" lang="en-GB">
                <a:highlight>
                  <a:srgbClr val="FFFFFF"/>
                </a:highlight>
              </a:rPr>
              <a:t>can not</a:t>
            </a:r>
            <a:r>
              <a:rPr lang="en-GB">
                <a:highlight>
                  <a:srgbClr val="FFFFFF"/>
                </a:highlight>
              </a:rPr>
              <a:t> work backwards 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from a hash because they are </a:t>
            </a:r>
            <a:r>
              <a:rPr b="1" lang="en-GB">
                <a:highlight>
                  <a:srgbClr val="FFFFFF"/>
                </a:highlight>
              </a:rPr>
              <a:t>irreversible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But every unique string gives a unique hash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(e.g. if you hash ‘apple’ it will always give the same hash)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What if we work </a:t>
            </a:r>
            <a:r>
              <a:rPr b="1" lang="en-GB">
                <a:highlight>
                  <a:srgbClr val="FFFFFF"/>
                </a:highlight>
              </a:rPr>
              <a:t>forwards </a:t>
            </a:r>
            <a:r>
              <a:rPr lang="en-GB">
                <a:highlight>
                  <a:srgbClr val="FFFFFF"/>
                </a:highlight>
              </a:rPr>
              <a:t>instead?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highlight>
                  <a:srgbClr val="FFFFFF"/>
                </a:highlight>
              </a:rPr>
              <a:t>We could </a:t>
            </a:r>
            <a:r>
              <a:rPr b="1" lang="en-GB">
                <a:highlight>
                  <a:srgbClr val="FFFFFF"/>
                </a:highlight>
              </a:rPr>
              <a:t>guess</a:t>
            </a:r>
            <a:r>
              <a:rPr lang="en-GB">
                <a:highlight>
                  <a:srgbClr val="FFFFFF"/>
                </a:highlight>
              </a:rPr>
              <a:t> the password!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297687cf4_0_3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a Rainbow Table?</a:t>
            </a:r>
            <a:endParaRPr/>
          </a:p>
        </p:txBody>
      </p:sp>
      <p:sp>
        <p:nvSpPr>
          <p:cNvPr id="263" name="Google Shape;263;g14297687cf4_0_31"/>
          <p:cNvSpPr txBox="1"/>
          <p:nvPr>
            <p:ph idx="1" type="body"/>
          </p:nvPr>
        </p:nvSpPr>
        <p:spPr>
          <a:xfrm>
            <a:off x="445150" y="15191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GB" sz="2300"/>
              <a:t>Plaintext password = </a:t>
            </a:r>
            <a:r>
              <a:rPr lang="en-GB" sz="2300">
                <a:solidFill>
                  <a:srgbClr val="8AC007"/>
                </a:solidFill>
              </a:rPr>
              <a:t>'apple' </a:t>
            </a:r>
            <a:r>
              <a:rPr lang="en-GB" sz="2300"/>
              <a:t> 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/>
              <a:t>hashed password = </a:t>
            </a:r>
            <a:r>
              <a:rPr lang="en-GB" sz="2300">
                <a:solidFill>
                  <a:srgbClr val="8AC007"/>
                </a:solidFill>
              </a:rPr>
              <a:t>b’\x1f8p\xbe'OlI\xb3\xe3\x1a\x0cg(\x95\x7f’</a:t>
            </a:r>
            <a:endParaRPr sz="2300">
              <a:solidFill>
                <a:srgbClr val="8AC007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highlight>
                <a:srgbClr val="FFFFFF"/>
              </a:highlight>
            </a:endParaRPr>
          </a:p>
        </p:txBody>
      </p:sp>
      <p:pic>
        <p:nvPicPr>
          <p:cNvPr id="264" name="Google Shape;264;g14297687cf4_0_31"/>
          <p:cNvPicPr preferRelativeResize="0"/>
          <p:nvPr/>
        </p:nvPicPr>
        <p:blipFill rotWithShape="1">
          <a:blip r:embed="rId3">
            <a:alphaModFix/>
          </a:blip>
          <a:srcRect b="0" l="12884" r="0" t="2666"/>
          <a:stretch/>
        </p:blipFill>
        <p:spPr>
          <a:xfrm>
            <a:off x="6948375" y="4570050"/>
            <a:ext cx="1617900" cy="16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97687cf4_0_3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a Rainbow Table?</a:t>
            </a:r>
            <a:endParaRPr/>
          </a:p>
        </p:txBody>
      </p:sp>
      <p:sp>
        <p:nvSpPr>
          <p:cNvPr id="270" name="Google Shape;270;g14297687cf4_0_37"/>
          <p:cNvSpPr txBox="1"/>
          <p:nvPr>
            <p:ph idx="1" type="body"/>
          </p:nvPr>
        </p:nvSpPr>
        <p:spPr>
          <a:xfrm>
            <a:off x="445150" y="15191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highlight>
                  <a:srgbClr val="FFFFFF"/>
                </a:highlight>
              </a:rPr>
              <a:t>We can make </a:t>
            </a:r>
            <a:r>
              <a:rPr b="1" lang="en-GB" sz="2400">
                <a:highlight>
                  <a:srgbClr val="FFFFFF"/>
                </a:highlight>
              </a:rPr>
              <a:t>a lot</a:t>
            </a:r>
            <a:r>
              <a:rPr lang="en-GB" sz="2400">
                <a:highlight>
                  <a:srgbClr val="FFFFFF"/>
                </a:highlight>
              </a:rPr>
              <a:t> of guesses!</a:t>
            </a:r>
            <a:endParaRPr sz="24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A </a:t>
            </a:r>
            <a:r>
              <a:rPr b="1" lang="en-GB">
                <a:highlight>
                  <a:srgbClr val="FFFFFF"/>
                </a:highlight>
              </a:rPr>
              <a:t>rainbow table</a:t>
            </a:r>
            <a:r>
              <a:rPr lang="en-GB">
                <a:highlight>
                  <a:srgbClr val="FFFFFF"/>
                </a:highlight>
              </a:rPr>
              <a:t> is a collection of a lot of possible passwords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and their hashes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It makes sense to use the </a:t>
            </a:r>
            <a:r>
              <a:rPr b="1" lang="en-GB">
                <a:highlight>
                  <a:srgbClr val="FFFFFF"/>
                </a:highlight>
              </a:rPr>
              <a:t>most common passwords</a:t>
            </a:r>
            <a:r>
              <a:rPr lang="en-GB">
                <a:highlight>
                  <a:srgbClr val="FFFFFF"/>
                </a:highlight>
              </a:rPr>
              <a:t> in the table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This will help you break into the most accounts!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highlight>
                  <a:srgbClr val="FFFFFF"/>
                </a:highlight>
              </a:rPr>
              <a:t>Rainbow tables show you </a:t>
            </a:r>
            <a:r>
              <a:rPr b="1" lang="en-GB">
                <a:highlight>
                  <a:srgbClr val="FFFFFF"/>
                </a:highlight>
              </a:rPr>
              <a:t>“the entire spectrum of possibilities”.</a:t>
            </a:r>
            <a:endParaRPr b="1">
              <a:highlight>
                <a:srgbClr val="FFFFFF"/>
              </a:highlight>
            </a:endParaRPr>
          </a:p>
          <a:p>
            <a:pPr indent="4572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 u="sng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4572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 u="sng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4572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 u="sng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u="sng">
                <a:solidFill>
                  <a:srgbClr val="0000FF"/>
                </a:solidFill>
                <a:highlight>
                  <a:srgbClr val="FFFFFF"/>
                </a:highlight>
              </a:rPr>
              <a:t>https://stackoverflow.com/questions/5051608/why-is-it-called-rainbow-table</a:t>
            </a:r>
            <a:endParaRPr sz="1200" u="sng">
              <a:solidFill>
                <a:srgbClr val="0000F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97687cf4_0_42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Let's Crack a password</a:t>
            </a:r>
            <a:endParaRPr/>
          </a:p>
        </p:txBody>
      </p:sp>
      <p:sp>
        <p:nvSpPr>
          <p:cNvPr id="276" name="Google Shape;276;g14297687cf4_0_42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We've discovered a list of leaked password hashes.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Let's try and crack one of them with a rainbow table!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What's the plaintext of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8AC007"/>
                </a:solidFill>
              </a:rPr>
              <a:t>b'\xe8\x07\xf1\xfc\xf8-\x13/\x9b\xb0\x18\xcag8\xa1\x9f'</a:t>
            </a:r>
            <a:endParaRPr>
              <a:solidFill>
                <a:srgbClr val="8AC00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7" name="Google Shape;277;g14297687cf4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3525" y="1721850"/>
            <a:ext cx="2521226" cy="19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297687cf4_0_4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Our rainbow table</a:t>
            </a:r>
            <a:endParaRPr/>
          </a:p>
        </p:txBody>
      </p:sp>
      <p:graphicFrame>
        <p:nvGraphicFramePr>
          <p:cNvPr id="283" name="Google Shape;283;g14297687cf4_0_48"/>
          <p:cNvGraphicFramePr/>
          <p:nvPr/>
        </p:nvGraphicFramePr>
        <p:xfrm>
          <a:off x="360525" y="182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{C39B3E2B-AEA4-49A6-B4F8-54DC9E0DE9EF}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297687cf4_0_53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289" name="Google Shape;289;g14297687cf4_0_53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{C39B3E2B-AEA4-49A6-B4F8-54DC9E0DE9EF}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90" name="Google Shape;290;g14297687cf4_0_53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4297687cf4_0_53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4297687cf4_0_53"/>
          <p:cNvSpPr/>
          <p:nvPr/>
        </p:nvSpPr>
        <p:spPr>
          <a:xfrm>
            <a:off x="2477650" y="35730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9a0265656_0_100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Who are you?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4297687cf4_0_6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298" name="Google Shape;298;g14297687cf4_0_61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{C39B3E2B-AEA4-49A6-B4F8-54DC9E0DE9EF}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99" name="Google Shape;299;g14297687cf4_0_61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No, let's try the next one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4297687cf4_0_61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4297687cf4_0_61"/>
          <p:cNvSpPr/>
          <p:nvPr/>
        </p:nvSpPr>
        <p:spPr>
          <a:xfrm>
            <a:off x="2477650" y="35730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297687cf4_0_6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307" name="Google Shape;307;g14297687cf4_0_69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{C39B3E2B-AEA4-49A6-B4F8-54DC9E0DE9EF}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08" name="Google Shape;308;g14297687cf4_0_69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4297687cf4_0_69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14297687cf4_0_69"/>
          <p:cNvSpPr/>
          <p:nvPr/>
        </p:nvSpPr>
        <p:spPr>
          <a:xfrm>
            <a:off x="2477650" y="40302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297687cf4_0_7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316" name="Google Shape;316;g14297687cf4_0_77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{C39B3E2B-AEA4-49A6-B4F8-54DC9E0DE9EF}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17" name="Google Shape;317;g14297687cf4_0_77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No, let's try the next one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4297687cf4_0_77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14297687cf4_0_77"/>
          <p:cNvSpPr/>
          <p:nvPr/>
        </p:nvSpPr>
        <p:spPr>
          <a:xfrm>
            <a:off x="2477650" y="40302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297687cf4_0_8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325" name="Google Shape;325;g14297687cf4_0_85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{C39B3E2B-AEA4-49A6-B4F8-54DC9E0DE9EF}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26" name="Google Shape;326;g14297687cf4_0_85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4297687cf4_0_85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4297687cf4_0_85"/>
          <p:cNvSpPr/>
          <p:nvPr/>
        </p:nvSpPr>
        <p:spPr>
          <a:xfrm>
            <a:off x="2477650" y="44874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297687cf4_0_93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334" name="Google Shape;334;g14297687cf4_0_93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{C39B3E2B-AEA4-49A6-B4F8-54DC9E0DE9EF}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35" name="Google Shape;335;g14297687cf4_0_93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No, let's try the next one.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4297687cf4_0_93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4297687cf4_0_93"/>
          <p:cNvSpPr/>
          <p:nvPr/>
        </p:nvSpPr>
        <p:spPr>
          <a:xfrm>
            <a:off x="2477650" y="44874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297687cf4_0_10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343" name="Google Shape;343;g14297687cf4_0_101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{C39B3E2B-AEA4-49A6-B4F8-54DC9E0DE9EF}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44" name="Google Shape;344;g14297687cf4_0_101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14297687cf4_0_101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14297687cf4_0_101"/>
          <p:cNvSpPr/>
          <p:nvPr/>
        </p:nvSpPr>
        <p:spPr>
          <a:xfrm>
            <a:off x="2477650" y="49446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297687cf4_0_10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352" name="Google Shape;352;g14297687cf4_0_109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{C39B3E2B-AEA4-49A6-B4F8-54DC9E0DE9EF}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53" name="Google Shape;353;g14297687cf4_0_109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Yes!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we can get the plaintext.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4297687cf4_0_109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14297687cf4_0_109"/>
          <p:cNvSpPr/>
          <p:nvPr/>
        </p:nvSpPr>
        <p:spPr>
          <a:xfrm>
            <a:off x="2477650" y="4944675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297687cf4_0_11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solidFill>
                  <a:schemeClr val="lt1"/>
                </a:solidFill>
              </a:rPr>
              <a:t>Let's Crack a password</a:t>
            </a:r>
            <a:endParaRPr/>
          </a:p>
        </p:txBody>
      </p:sp>
      <p:graphicFrame>
        <p:nvGraphicFramePr>
          <p:cNvPr id="361" name="Google Shape;361;g14297687cf4_0_117"/>
          <p:cNvGraphicFramePr/>
          <p:nvPr/>
        </p:nvGraphicFramePr>
        <p:xfrm>
          <a:off x="360525" y="31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{C39B3E2B-AEA4-49A6-B4F8-54DC9E0DE9EF}</a:tableStyleId>
              </a:tblPr>
              <a:tblGrid>
                <a:gridCol w="2072100"/>
                <a:gridCol w="6350850"/>
              </a:tblGrid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Plaintext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chemeClr val="lt1"/>
                          </a:solidFill>
                        </a:rPr>
                        <a:t>Hashes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b'_M\xcc;Z\xa7e\xd6\x1d\x83'\xde\xb8\x82\xcf\x99'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password123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/>
                        <a:t>b'H,\x81\x1d\xa5\xd5\xb4\xbcmI\x7f\xfa\x98I\x1e8'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p@ssw0rd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b'\x0f5\x97@\xbd\x1c\xda\x99O\x8bU3\x0c\x86\xd8E'</a:t>
                      </a:r>
                      <a:endParaRPr sz="1400" u="none" cap="none" strike="noStrike"/>
                    </a:p>
                  </a:txBody>
                  <a:tcPr marT="108000" marB="0" marR="91425" marL="91425">
                    <a:solidFill>
                      <a:srgbClr val="FFFFFF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1234567890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b'\xe8\x07\xf1\xfc\xf8-\x13/\x9b\xb0\x18\xcag8\xa1\x9f'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b'\xd8W\x8e\xdf\x84X\xce\x06\xfb\xc5\xbbv\xa5\x8c\\\xa4'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qwerty123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b'?\xc0\xa7\xac\xf0\x87\xf5I\xac+&amp;k\xaf\x94\xb8\xb1'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08000" marB="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62" name="Google Shape;362;g14297687cf4_0_117"/>
          <p:cNvSpPr txBox="1"/>
          <p:nvPr/>
        </p:nvSpPr>
        <p:spPr>
          <a:xfrm>
            <a:off x="610500" y="1628800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to crack: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b'\xe8\x07\xf1\xfc\xf8-\x13/\x9b\xb0\x18\xcag8\xa1\x9f'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these match? Yes! 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we can get the plaintext. It's 1234567890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4297687cf4_0_117"/>
          <p:cNvSpPr/>
          <p:nvPr/>
        </p:nvSpPr>
        <p:spPr>
          <a:xfrm>
            <a:off x="2360800" y="1706800"/>
            <a:ext cx="59322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14297687cf4_0_117"/>
          <p:cNvSpPr/>
          <p:nvPr/>
        </p:nvSpPr>
        <p:spPr>
          <a:xfrm>
            <a:off x="409500" y="4919275"/>
            <a:ext cx="1276500" cy="38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4297687cf4_0_12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Choosing passwords</a:t>
            </a:r>
            <a:endParaRPr/>
          </a:p>
        </p:txBody>
      </p:sp>
      <p:sp>
        <p:nvSpPr>
          <p:cNvPr id="370" name="Google Shape;370;g14297687cf4_0_125"/>
          <p:cNvSpPr txBox="1"/>
          <p:nvPr>
            <p:ph idx="1" type="body"/>
          </p:nvPr>
        </p:nvSpPr>
        <p:spPr>
          <a:xfrm>
            <a:off x="375775" y="1845370"/>
            <a:ext cx="82296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1" name="Google Shape;371;g14297687cf4_0_125"/>
          <p:cNvSpPr txBox="1"/>
          <p:nvPr/>
        </p:nvSpPr>
        <p:spPr>
          <a:xfrm>
            <a:off x="723150" y="1933550"/>
            <a:ext cx="81162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Storing hashes for </a:t>
            </a:r>
            <a:r>
              <a:rPr b="1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every single</a:t>
            </a: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possible password 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would use up </a:t>
            </a:r>
            <a:r>
              <a:rPr b="1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lot of space</a:t>
            </a: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 hackers usually only create rainbow tables 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with the most common passwords……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Which is why you shouldn't use them. That would make your account very easy to get into. </a:t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4297687cf4_0_15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Data Breaches</a:t>
            </a:r>
            <a:endParaRPr/>
          </a:p>
        </p:txBody>
      </p:sp>
      <p:sp>
        <p:nvSpPr>
          <p:cNvPr id="377" name="Google Shape;377;g14297687cf4_0_150"/>
          <p:cNvSpPr txBox="1"/>
          <p:nvPr>
            <p:ph idx="1" type="body"/>
          </p:nvPr>
        </p:nvSpPr>
        <p:spPr>
          <a:xfrm>
            <a:off x="375775" y="1845370"/>
            <a:ext cx="82296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8" name="Google Shape;378;g14297687cf4_0_150"/>
          <p:cNvSpPr txBox="1"/>
          <p:nvPr/>
        </p:nvSpPr>
        <p:spPr>
          <a:xfrm>
            <a:off x="723150" y="1933550"/>
            <a:ext cx="80331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Stealing passwords is something criminals are always trying to do. </a:t>
            </a:r>
            <a:b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These companies have had their users' passwords exposed online recently. How many of them do you use? 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Facebook	 (2019) 		533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Linkedin 	 (2021) 		700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Twitter 	 (2018) 		330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Uber 		 (2016) 		57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Twitch		 (2021) 		7 million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Zoom 		 (2020) 		500,000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g14297687cf4_0_150"/>
          <p:cNvSpPr txBox="1"/>
          <p:nvPr/>
        </p:nvSpPr>
        <p:spPr>
          <a:xfrm>
            <a:off x="4578200" y="6019550"/>
            <a:ext cx="46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src: https://www.upguard.com/blog/biggest-data-breaches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49a0265656_0_10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People Bingo </a:t>
            </a:r>
            <a:endParaRPr/>
          </a:p>
        </p:txBody>
      </p:sp>
      <p:sp>
        <p:nvSpPr>
          <p:cNvPr id="68" name="Google Shape;68;g149a0265656_0_104"/>
          <p:cNvSpPr txBox="1"/>
          <p:nvPr/>
        </p:nvSpPr>
        <p:spPr>
          <a:xfrm>
            <a:off x="181375" y="1760650"/>
            <a:ext cx="3634800" cy="4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g149a0265656_0_104"/>
          <p:cNvPicPr preferRelativeResize="0"/>
          <p:nvPr/>
        </p:nvPicPr>
        <p:blipFill rotWithShape="1">
          <a:blip r:embed="rId3">
            <a:alphaModFix/>
          </a:blip>
          <a:srcRect b="8702" l="33230" r="29233" t="4189"/>
          <a:stretch/>
        </p:blipFill>
        <p:spPr>
          <a:xfrm>
            <a:off x="7078517" y="1886110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49a0265656_0_104"/>
          <p:cNvPicPr preferRelativeResize="0"/>
          <p:nvPr/>
        </p:nvPicPr>
        <p:blipFill rotWithShape="1">
          <a:blip r:embed="rId4">
            <a:alphaModFix/>
          </a:blip>
          <a:srcRect b="8702" l="33230" r="29233" t="4189"/>
          <a:stretch/>
        </p:blipFill>
        <p:spPr>
          <a:xfrm>
            <a:off x="6339302" y="4497444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149a0265656_0_104"/>
          <p:cNvPicPr preferRelativeResize="0"/>
          <p:nvPr/>
        </p:nvPicPr>
        <p:blipFill rotWithShape="1">
          <a:blip r:embed="rId5">
            <a:alphaModFix/>
          </a:blip>
          <a:srcRect b="8702" l="33230" r="29233" t="4189"/>
          <a:stretch/>
        </p:blipFill>
        <p:spPr>
          <a:xfrm>
            <a:off x="6007112" y="3027218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49a0265656_0_104"/>
          <p:cNvPicPr preferRelativeResize="0"/>
          <p:nvPr/>
        </p:nvPicPr>
        <p:blipFill rotWithShape="1">
          <a:blip r:embed="rId6">
            <a:alphaModFix/>
          </a:blip>
          <a:srcRect b="8702" l="33230" r="29233" t="4189"/>
          <a:stretch/>
        </p:blipFill>
        <p:spPr>
          <a:xfrm>
            <a:off x="5157285" y="3517568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149a0265656_0_104"/>
          <p:cNvPicPr preferRelativeResize="0"/>
          <p:nvPr/>
        </p:nvPicPr>
        <p:blipFill rotWithShape="1">
          <a:blip r:embed="rId7">
            <a:alphaModFix/>
          </a:blip>
          <a:srcRect b="8702" l="33230" r="29233" t="4189"/>
          <a:stretch/>
        </p:blipFill>
        <p:spPr>
          <a:xfrm>
            <a:off x="8024713" y="4243543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149a0265656_0_104"/>
          <p:cNvPicPr preferRelativeResize="0"/>
          <p:nvPr/>
        </p:nvPicPr>
        <p:blipFill rotWithShape="1">
          <a:blip r:embed="rId8">
            <a:alphaModFix/>
          </a:blip>
          <a:srcRect b="8702" l="33230" r="29233" t="4189"/>
          <a:stretch/>
        </p:blipFill>
        <p:spPr>
          <a:xfrm>
            <a:off x="7147602" y="3619827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149a0265656_0_104"/>
          <p:cNvPicPr preferRelativeResize="0"/>
          <p:nvPr/>
        </p:nvPicPr>
        <p:blipFill rotWithShape="1">
          <a:blip r:embed="rId9">
            <a:alphaModFix/>
          </a:blip>
          <a:srcRect b="8702" l="33230" r="29233" t="4189"/>
          <a:stretch/>
        </p:blipFill>
        <p:spPr>
          <a:xfrm>
            <a:off x="8112161" y="1651413"/>
            <a:ext cx="739224" cy="121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149a0265656_0_104"/>
          <p:cNvPicPr preferRelativeResize="0"/>
          <p:nvPr/>
        </p:nvPicPr>
        <p:blipFill rotWithShape="1">
          <a:blip r:embed="rId10">
            <a:alphaModFix/>
          </a:blip>
          <a:srcRect b="8702" l="33230" r="29233" t="4189"/>
          <a:stretch/>
        </p:blipFill>
        <p:spPr>
          <a:xfrm>
            <a:off x="6044913" y="1651420"/>
            <a:ext cx="739224" cy="12163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Google Shape;77;g149a0265656_0_104"/>
          <p:cNvGraphicFramePr/>
          <p:nvPr/>
        </p:nvGraphicFramePr>
        <p:xfrm>
          <a:off x="242975" y="16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{2D4B51C8-FD6A-43B2-B698-180147FD6D30}</a:tableStyleId>
              </a:tblPr>
              <a:tblGrid>
                <a:gridCol w="844950"/>
                <a:gridCol w="844950"/>
                <a:gridCol w="844950"/>
                <a:gridCol w="844950"/>
                <a:gridCol w="844950"/>
              </a:tblGrid>
              <a:tr h="109225"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Rules: 1) Read each square. 2) Find a new friend who can complete any of the squares. 3) One friend can fill in </a:t>
                      </a:r>
                      <a:r>
                        <a:rPr b="1" lang="en-GB" sz="900"/>
                        <a:t>one square only</a:t>
                      </a:r>
                      <a:r>
                        <a:rPr lang="en-GB" sz="900"/>
                        <a:t>. 4) The first person to fill in </a:t>
                      </a:r>
                      <a:r>
                        <a:rPr b="1" lang="en-GB" sz="900"/>
                        <a:t>every square</a:t>
                      </a:r>
                      <a:r>
                        <a:rPr lang="en-GB" sz="900"/>
                        <a:t> wins!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Can fluently speak more than one language 🗣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been to GPN before 💚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visited another country ✈️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Can play chess ♟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more than 1 pet 🐶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Favourite food is Pizza 🍕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Knows what a Kumquat is ❓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made their own pasta 🍝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eaten Dragon fruit 🐲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Was born in another country 🌎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Knows how to Juggle 🤹‍♀️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Likes to play Tetris 🎮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Is an only child 👨‍👩‍👧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Likes to paint 🎨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Knows a magic trick 🪄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Plays an instrument 🎶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Can ride a skateboard 🛹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Likes to read 📖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the same favourite colour as you 🌈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the same eye colour as you 👀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4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a part time or casual job 💰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Is in the same school year as you 🚌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Knows the second verse of the national anthem 🇦🇺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Has created their own coding project 💻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/>
                        <a:t>Plays sport on the weekend ⚽️</a:t>
                      </a:r>
                      <a:endParaRPr sz="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4297687cf4_0_162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Data Breaches</a:t>
            </a:r>
            <a:endParaRPr/>
          </a:p>
        </p:txBody>
      </p:sp>
      <p:sp>
        <p:nvSpPr>
          <p:cNvPr id="385" name="Google Shape;385;g14297687cf4_0_162"/>
          <p:cNvSpPr txBox="1"/>
          <p:nvPr>
            <p:ph idx="1" type="body"/>
          </p:nvPr>
        </p:nvSpPr>
        <p:spPr>
          <a:xfrm>
            <a:off x="375775" y="1845370"/>
            <a:ext cx="82296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86" name="Google Shape;386;g14297687cf4_0_162"/>
          <p:cNvSpPr txBox="1"/>
          <p:nvPr/>
        </p:nvSpPr>
        <p:spPr>
          <a:xfrm>
            <a:off x="723150" y="1933550"/>
            <a:ext cx="8033100" cy="5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Stealing passwords is something criminals are always trying to do. </a:t>
            </a:r>
            <a:b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These companies have had their users' passwords exposed online recently. How many of them do you use? 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Facebook	 (2019) 		533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Linkedin 	 (2021) 		700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Twitter 	 (2018) 		330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Uber 		 (2016) 		57 million users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Twitch		 (2021) 		7 million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Zoom 		 (2020) 		500,000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g14297687cf4_0_162"/>
          <p:cNvSpPr txBox="1"/>
          <p:nvPr/>
        </p:nvSpPr>
        <p:spPr>
          <a:xfrm>
            <a:off x="4578200" y="6019550"/>
            <a:ext cx="46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src: https://www.upguard.com/blog/biggest-data-breaches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g14297687cf4_0_162"/>
          <p:cNvSpPr/>
          <p:nvPr/>
        </p:nvSpPr>
        <p:spPr>
          <a:xfrm>
            <a:off x="5865100" y="3635150"/>
            <a:ext cx="3183300" cy="20388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AA6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Imagine how easy it would be to hack into your accounts if they all used the same password!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494ae6b620_0_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Time!</a:t>
            </a:r>
            <a:endParaRPr/>
          </a:p>
        </p:txBody>
      </p:sp>
      <p:sp>
        <p:nvSpPr>
          <p:cNvPr id="394" name="Google Shape;394;g1494ae6b620_0_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/>
              <a:t>Now that you've learnt all about rainbow tables!</a:t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Let’s put what we learnt into our project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Try </a:t>
            </a:r>
            <a:r>
              <a:rPr b="1" lang="en-GB" sz="3000">
                <a:solidFill>
                  <a:srgbClr val="47AF11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to do Part</a:t>
            </a:r>
            <a:r>
              <a:rPr b="1" lang="en-GB" sz="3000">
                <a:solidFill>
                  <a:srgbClr val="47AF11"/>
                </a:solidFill>
              </a:rPr>
              <a:t> 0 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of workbook 2!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 The tutors will be around to help!</a:t>
            </a:r>
            <a:endParaRPr sz="3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49a0265656_0_173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Files and For Loops</a:t>
            </a:r>
            <a:endParaRPr/>
          </a:p>
        </p:txBody>
      </p:sp>
      <p:pic>
        <p:nvPicPr>
          <p:cNvPr id="400" name="Google Shape;400;g149a0265656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875" y="3746075"/>
            <a:ext cx="3670251" cy="244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9a0265656_0_17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Opening files!</a:t>
            </a:r>
            <a:endParaRPr/>
          </a:p>
        </p:txBody>
      </p:sp>
      <p:sp>
        <p:nvSpPr>
          <p:cNvPr id="406" name="Google Shape;406;g149a0265656_0_178"/>
          <p:cNvSpPr txBox="1"/>
          <p:nvPr>
            <p:ph idx="1" type="body"/>
          </p:nvPr>
        </p:nvSpPr>
        <p:spPr>
          <a:xfrm>
            <a:off x="292750" y="1519200"/>
            <a:ext cx="79740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can store information inside files.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Then we can use these files in our code!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To get access to the stuff inside a file in python, we need to </a:t>
            </a:r>
            <a:r>
              <a:rPr b="1" lang="en-GB">
                <a:solidFill>
                  <a:srgbClr val="992588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it!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(That doesn’t mean clicking on the little icon)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 in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5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“test.txt”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 The file needs to be in the same place as your code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149a0265656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300" y="3361750"/>
            <a:ext cx="2555924" cy="255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49a0265656_0_18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Opening Files</a:t>
            </a:r>
            <a:endParaRPr/>
          </a:p>
        </p:txBody>
      </p:sp>
      <p:sp>
        <p:nvSpPr>
          <p:cNvPr id="413" name="Google Shape;413;g149a0265656_0_184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Let’s break that code down a bit!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 in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5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“test.txt”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/>
          </a:p>
        </p:txBody>
      </p:sp>
      <p:sp>
        <p:nvSpPr>
          <p:cNvPr id="414" name="Google Shape;414;g149a0265656_0_184"/>
          <p:cNvSpPr/>
          <p:nvPr/>
        </p:nvSpPr>
        <p:spPr>
          <a:xfrm>
            <a:off x="300925" y="327852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bit is called a </a:t>
            </a:r>
            <a:r>
              <a:rPr b="1" lang="en-GB">
                <a:solidFill>
                  <a:schemeClr val="dk1"/>
                </a:solidFill>
              </a:rPr>
              <a:t>for loop</a:t>
            </a:r>
            <a:r>
              <a:rPr lang="en-GB">
                <a:solidFill>
                  <a:schemeClr val="dk1"/>
                </a:solidFill>
              </a:rPr>
              <a:t>, we’ll learn about that in the next few slides!</a:t>
            </a:r>
            <a:endParaRPr/>
          </a:p>
        </p:txBody>
      </p:sp>
      <p:cxnSp>
        <p:nvCxnSpPr>
          <p:cNvPr id="415" name="Google Shape;415;g149a0265656_0_184"/>
          <p:cNvCxnSpPr>
            <a:stCxn id="414" idx="0"/>
          </p:cNvCxnSpPr>
          <p:nvPr/>
        </p:nvCxnSpPr>
        <p:spPr>
          <a:xfrm flipH="1" rot="10800000">
            <a:off x="1285075" y="2726825"/>
            <a:ext cx="658200" cy="551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9a0265656_0_19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Opening Files</a:t>
            </a:r>
            <a:endParaRPr/>
          </a:p>
        </p:txBody>
      </p:sp>
      <p:sp>
        <p:nvSpPr>
          <p:cNvPr id="421" name="Google Shape;421;g149a0265656_0_191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Let’s break that code down a bit!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 in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5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“test.txt”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/>
          </a:p>
        </p:txBody>
      </p:sp>
      <p:sp>
        <p:nvSpPr>
          <p:cNvPr id="422" name="Google Shape;422;g149a0265656_0_191"/>
          <p:cNvSpPr/>
          <p:nvPr/>
        </p:nvSpPr>
        <p:spPr>
          <a:xfrm>
            <a:off x="300925" y="327852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bit is called a </a:t>
            </a:r>
            <a:r>
              <a:rPr b="1" lang="en-GB">
                <a:solidFill>
                  <a:schemeClr val="dk1"/>
                </a:solidFill>
              </a:rPr>
              <a:t>for loop</a:t>
            </a:r>
            <a:r>
              <a:rPr lang="en-GB">
                <a:solidFill>
                  <a:schemeClr val="dk1"/>
                </a:solidFill>
              </a:rPr>
              <a:t>, we’ll learn about that in the next few slides!</a:t>
            </a:r>
            <a:endParaRPr/>
          </a:p>
        </p:txBody>
      </p:sp>
      <p:sp>
        <p:nvSpPr>
          <p:cNvPr id="423" name="Google Shape;423;g149a0265656_0_191"/>
          <p:cNvSpPr/>
          <p:nvPr/>
        </p:nvSpPr>
        <p:spPr>
          <a:xfrm>
            <a:off x="5813075" y="320527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Over here is where we tell our code that we want to open the file!</a:t>
            </a:r>
            <a:endParaRPr/>
          </a:p>
        </p:txBody>
      </p:sp>
      <p:cxnSp>
        <p:nvCxnSpPr>
          <p:cNvPr id="424" name="Google Shape;424;g149a0265656_0_191"/>
          <p:cNvCxnSpPr>
            <a:stCxn id="422" idx="0"/>
          </p:cNvCxnSpPr>
          <p:nvPr/>
        </p:nvCxnSpPr>
        <p:spPr>
          <a:xfrm flipH="1" rot="10800000">
            <a:off x="1285075" y="2726825"/>
            <a:ext cx="658200" cy="551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g149a0265656_0_191"/>
          <p:cNvCxnSpPr>
            <a:stCxn id="423" idx="1"/>
          </p:cNvCxnSpPr>
          <p:nvPr/>
        </p:nvCxnSpPr>
        <p:spPr>
          <a:xfrm rot="10800000">
            <a:off x="4726475" y="2758125"/>
            <a:ext cx="1086600" cy="8985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49a0265656_0_20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Opening Files</a:t>
            </a:r>
            <a:endParaRPr/>
          </a:p>
        </p:txBody>
      </p:sp>
      <p:sp>
        <p:nvSpPr>
          <p:cNvPr id="431" name="Google Shape;431;g149a0265656_0_200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Let’s break that code down a bit!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 in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5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“test.txt”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/>
          </a:p>
        </p:txBody>
      </p:sp>
      <p:sp>
        <p:nvSpPr>
          <p:cNvPr id="432" name="Google Shape;432;g149a0265656_0_200"/>
          <p:cNvSpPr/>
          <p:nvPr/>
        </p:nvSpPr>
        <p:spPr>
          <a:xfrm>
            <a:off x="300925" y="327852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bit is called a </a:t>
            </a:r>
            <a:r>
              <a:rPr b="1" lang="en-GB">
                <a:solidFill>
                  <a:schemeClr val="dk1"/>
                </a:solidFill>
              </a:rPr>
              <a:t>for loop</a:t>
            </a:r>
            <a:r>
              <a:rPr lang="en-GB">
                <a:solidFill>
                  <a:schemeClr val="dk1"/>
                </a:solidFill>
              </a:rPr>
              <a:t>, we’ll learn about that in the next few slides!</a:t>
            </a:r>
            <a:endParaRPr/>
          </a:p>
        </p:txBody>
      </p:sp>
      <p:sp>
        <p:nvSpPr>
          <p:cNvPr id="433" name="Google Shape;433;g149a0265656_0_200"/>
          <p:cNvSpPr/>
          <p:nvPr/>
        </p:nvSpPr>
        <p:spPr>
          <a:xfrm>
            <a:off x="5813075" y="320527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Over here is where we tell our code that we want to open the file!</a:t>
            </a:r>
            <a:endParaRPr/>
          </a:p>
        </p:txBody>
      </p:sp>
      <p:sp>
        <p:nvSpPr>
          <p:cNvPr id="434" name="Google Shape;434;g149a0265656_0_200"/>
          <p:cNvSpPr/>
          <p:nvPr/>
        </p:nvSpPr>
        <p:spPr>
          <a:xfrm>
            <a:off x="7043700" y="1577350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Here is where we put the name of the file we want to open</a:t>
            </a:r>
            <a:endParaRPr/>
          </a:p>
        </p:txBody>
      </p:sp>
      <p:cxnSp>
        <p:nvCxnSpPr>
          <p:cNvPr id="435" name="Google Shape;435;g149a0265656_0_200"/>
          <p:cNvCxnSpPr>
            <a:stCxn id="432" idx="0"/>
          </p:cNvCxnSpPr>
          <p:nvPr/>
        </p:nvCxnSpPr>
        <p:spPr>
          <a:xfrm flipH="1" rot="10800000">
            <a:off x="1285075" y="2726825"/>
            <a:ext cx="658200" cy="551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g149a0265656_0_200"/>
          <p:cNvCxnSpPr>
            <a:stCxn id="433" idx="1"/>
          </p:cNvCxnSpPr>
          <p:nvPr/>
        </p:nvCxnSpPr>
        <p:spPr>
          <a:xfrm rot="10800000">
            <a:off x="4726475" y="2758125"/>
            <a:ext cx="1086600" cy="8985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g149a0265656_0_200"/>
          <p:cNvCxnSpPr>
            <a:stCxn id="434" idx="1"/>
          </p:cNvCxnSpPr>
          <p:nvPr/>
        </p:nvCxnSpPr>
        <p:spPr>
          <a:xfrm flipH="1">
            <a:off x="6538200" y="2028700"/>
            <a:ext cx="505500" cy="290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9a0265656_0_21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Opening Files</a:t>
            </a:r>
            <a:endParaRPr/>
          </a:p>
        </p:txBody>
      </p:sp>
      <p:sp>
        <p:nvSpPr>
          <p:cNvPr id="443" name="Google Shape;443;g149a0265656_0_211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Let’s break that code down a bit!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-GB" sz="2500">
                <a:solidFill>
                  <a:srgbClr val="FF9006"/>
                </a:solidFill>
                <a:latin typeface="Consolas"/>
                <a:ea typeface="Consolas"/>
                <a:cs typeface="Consolas"/>
                <a:sym typeface="Consolas"/>
              </a:rPr>
              <a:t> in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5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“test.txt”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5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5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/>
          </a:p>
        </p:txBody>
      </p:sp>
      <p:sp>
        <p:nvSpPr>
          <p:cNvPr id="444" name="Google Shape;444;g149a0265656_0_211"/>
          <p:cNvSpPr/>
          <p:nvPr/>
        </p:nvSpPr>
        <p:spPr>
          <a:xfrm>
            <a:off x="300925" y="327852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bit is called a </a:t>
            </a:r>
            <a:r>
              <a:rPr b="1" lang="en-GB">
                <a:solidFill>
                  <a:schemeClr val="dk1"/>
                </a:solidFill>
              </a:rPr>
              <a:t>for loop</a:t>
            </a:r>
            <a:r>
              <a:rPr lang="en-GB">
                <a:solidFill>
                  <a:schemeClr val="dk1"/>
                </a:solidFill>
              </a:rPr>
              <a:t>, we’ll learn about that in the next few slides!</a:t>
            </a:r>
            <a:endParaRPr/>
          </a:p>
        </p:txBody>
      </p:sp>
      <p:sp>
        <p:nvSpPr>
          <p:cNvPr id="445" name="Google Shape;445;g149a0265656_0_211"/>
          <p:cNvSpPr/>
          <p:nvPr/>
        </p:nvSpPr>
        <p:spPr>
          <a:xfrm>
            <a:off x="5813075" y="320527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Over here is where we tell our code that we want to open the file!</a:t>
            </a:r>
            <a:endParaRPr/>
          </a:p>
        </p:txBody>
      </p:sp>
      <p:sp>
        <p:nvSpPr>
          <p:cNvPr id="446" name="Google Shape;446;g149a0265656_0_211"/>
          <p:cNvSpPr/>
          <p:nvPr/>
        </p:nvSpPr>
        <p:spPr>
          <a:xfrm>
            <a:off x="7043700" y="1577350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Here is where we put the name of the file we want to open</a:t>
            </a:r>
            <a:endParaRPr/>
          </a:p>
        </p:txBody>
      </p:sp>
      <p:sp>
        <p:nvSpPr>
          <p:cNvPr id="447" name="Google Shape;447;g149a0265656_0_211"/>
          <p:cNvSpPr/>
          <p:nvPr/>
        </p:nvSpPr>
        <p:spPr>
          <a:xfrm>
            <a:off x="3265600" y="4513050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Finally, this is what we want to do with each line of the file.</a:t>
            </a:r>
            <a:endParaRPr/>
          </a:p>
        </p:txBody>
      </p:sp>
      <p:cxnSp>
        <p:nvCxnSpPr>
          <p:cNvPr id="448" name="Google Shape;448;g149a0265656_0_211"/>
          <p:cNvCxnSpPr>
            <a:stCxn id="444" idx="0"/>
          </p:cNvCxnSpPr>
          <p:nvPr/>
        </p:nvCxnSpPr>
        <p:spPr>
          <a:xfrm flipH="1" rot="10800000">
            <a:off x="1285075" y="2726825"/>
            <a:ext cx="658200" cy="551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g149a0265656_0_211"/>
          <p:cNvCxnSpPr>
            <a:stCxn id="447" idx="0"/>
          </p:cNvCxnSpPr>
          <p:nvPr/>
        </p:nvCxnSpPr>
        <p:spPr>
          <a:xfrm rot="10800000">
            <a:off x="3466750" y="3372450"/>
            <a:ext cx="783000" cy="11406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g149a0265656_0_211"/>
          <p:cNvCxnSpPr>
            <a:stCxn id="445" idx="1"/>
          </p:cNvCxnSpPr>
          <p:nvPr/>
        </p:nvCxnSpPr>
        <p:spPr>
          <a:xfrm rot="10800000">
            <a:off x="4726475" y="2758125"/>
            <a:ext cx="1086600" cy="8985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g149a0265656_0_211"/>
          <p:cNvCxnSpPr>
            <a:stCxn id="446" idx="1"/>
          </p:cNvCxnSpPr>
          <p:nvPr/>
        </p:nvCxnSpPr>
        <p:spPr>
          <a:xfrm flipH="1">
            <a:off x="6538200" y="2028700"/>
            <a:ext cx="505500" cy="290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245696-book.jpg" id="456" name="Google Shape;456;g149a0265656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001" y="3344350"/>
            <a:ext cx="1597628" cy="10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49a0265656_0_224"/>
          <p:cNvSpPr txBox="1"/>
          <p:nvPr>
            <p:ph idx="1" type="body"/>
          </p:nvPr>
        </p:nvSpPr>
        <p:spPr>
          <a:xfrm>
            <a:off x="457200" y="1570025"/>
            <a:ext cx="8229600" cy="3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For loops allow you to do something for </a:t>
            </a:r>
            <a:r>
              <a:rPr b="1" lang="en-GB" sz="2400"/>
              <a:t>each </a:t>
            </a:r>
            <a:r>
              <a:rPr lang="en-GB" sz="2400"/>
              <a:t>item in a </a:t>
            </a:r>
            <a:r>
              <a:rPr b="1" lang="en-GB" sz="2400"/>
              <a:t>group </a:t>
            </a:r>
            <a:r>
              <a:rPr lang="en-GB" sz="2400"/>
              <a:t>of things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There are many real world examples, like: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		         </a:t>
            </a:r>
            <a:r>
              <a:rPr b="1" lang="en-GB" sz="2400"/>
              <a:t> For each page in this book:</a:t>
            </a:r>
            <a:endParaRPr b="1"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2400"/>
              <a:t>			           Read</a:t>
            </a:r>
            <a:br>
              <a:rPr b="1" lang="en-GB" sz="2400"/>
            </a:br>
            <a:endParaRPr b="1" sz="2400"/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GB" sz="2400"/>
              <a:t>	   	           For each chip in this bag of chips:</a:t>
            </a:r>
            <a:endParaRPr b="1"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2400"/>
              <a:t>			            Eat</a:t>
            </a:r>
            <a:br>
              <a:rPr b="1" lang="en-GB" sz="2400"/>
            </a:br>
            <a:endParaRPr b="1" sz="2400"/>
          </a:p>
        </p:txBody>
      </p:sp>
      <p:sp>
        <p:nvSpPr>
          <p:cNvPr id="458" name="Google Shape;458;g149a0265656_0_22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None/>
            </a:pPr>
            <a:r>
              <a:rPr lang="en-GB">
                <a:solidFill>
                  <a:schemeClr val="lt1"/>
                </a:solidFill>
              </a:rPr>
              <a:t>For Loops</a:t>
            </a:r>
            <a:endParaRPr/>
          </a:p>
        </p:txBody>
      </p:sp>
      <p:pic>
        <p:nvPicPr>
          <p:cNvPr id="459" name="Google Shape;459;g149a0265656_0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799" y="4555225"/>
            <a:ext cx="1888674" cy="139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49a0265656_0_23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Reading line by line</a:t>
            </a:r>
            <a:endParaRPr/>
          </a:p>
        </p:txBody>
      </p:sp>
      <p:sp>
        <p:nvSpPr>
          <p:cNvPr id="465" name="Google Shape;465;g149a0265656_0_231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My cat wrote this Haiku for me and I want my program to print out each line:</a:t>
            </a:r>
            <a:endParaRPr/>
          </a:p>
        </p:txBody>
      </p:sp>
      <p:sp>
        <p:nvSpPr>
          <p:cNvPr id="466" name="Google Shape;466;g149a0265656_0_231"/>
          <p:cNvSpPr/>
          <p:nvPr/>
        </p:nvSpPr>
        <p:spPr>
          <a:xfrm>
            <a:off x="457200" y="2263025"/>
            <a:ext cx="2349000" cy="156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Wanna go outside.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 NO! Help I got outside!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 me back inside!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9a0265656_0_11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Tell us you’re here!</a:t>
            </a:r>
            <a:endParaRPr/>
          </a:p>
        </p:txBody>
      </p:sp>
      <p:sp>
        <p:nvSpPr>
          <p:cNvPr id="83" name="Google Shape;83;g149a0265656_0_118"/>
          <p:cNvSpPr/>
          <p:nvPr/>
        </p:nvSpPr>
        <p:spPr>
          <a:xfrm>
            <a:off x="1606050" y="2147200"/>
            <a:ext cx="5931900" cy="3110100"/>
          </a:xfrm>
          <a:prstGeom prst="roundRect">
            <a:avLst>
              <a:gd fmla="val 16667" name="adj"/>
            </a:avLst>
          </a:prstGeom>
          <a:solidFill>
            <a:srgbClr val="992588"/>
          </a:solidFill>
          <a:ln cap="flat" cmpd="sng" w="152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on the 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Start of Day </a:t>
            </a:r>
            <a:r>
              <a:rPr b="1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r>
              <a:rPr b="1" i="0" lang="en-GB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fill it in now!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9a0265656_0_237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Reading line by line</a:t>
            </a:r>
            <a:endParaRPr/>
          </a:p>
        </p:txBody>
      </p:sp>
      <p:sp>
        <p:nvSpPr>
          <p:cNvPr id="472" name="Google Shape;472;g149a0265656_0_237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My cat wrote this Haiku for me and I want my program to print out each line: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49a0265656_0_237"/>
          <p:cNvSpPr/>
          <p:nvPr/>
        </p:nvSpPr>
        <p:spPr>
          <a:xfrm>
            <a:off x="457200" y="2263025"/>
            <a:ext cx="2349000" cy="156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Wanna go outside.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 NO! Help I got outside!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 me back inside!</a:t>
            </a:r>
            <a:endParaRPr/>
          </a:p>
        </p:txBody>
      </p:sp>
      <p:sp>
        <p:nvSpPr>
          <p:cNvPr id="474" name="Google Shape;474;g149a0265656_0_237"/>
          <p:cNvSpPr txBox="1"/>
          <p:nvPr>
            <p:ph idx="1" type="body"/>
          </p:nvPr>
        </p:nvSpPr>
        <p:spPr>
          <a:xfrm>
            <a:off x="3366300" y="2263025"/>
            <a:ext cx="5568300" cy="4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can use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for loops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to read individual lines of files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49a0265656_0_24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Reading line by line</a:t>
            </a:r>
            <a:endParaRPr/>
          </a:p>
        </p:txBody>
      </p:sp>
      <p:sp>
        <p:nvSpPr>
          <p:cNvPr id="480" name="Google Shape;480;g149a0265656_0_244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My cat wrote this Haiku for me and I want my program to print out each line: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49a0265656_0_244"/>
          <p:cNvSpPr/>
          <p:nvPr/>
        </p:nvSpPr>
        <p:spPr>
          <a:xfrm>
            <a:off x="457200" y="2263025"/>
            <a:ext cx="2349000" cy="156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Wanna go outside.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 NO! Help I got outside!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 me back inside!</a:t>
            </a:r>
            <a:endParaRPr/>
          </a:p>
        </p:txBody>
      </p:sp>
      <p:sp>
        <p:nvSpPr>
          <p:cNvPr id="482" name="Google Shape;482;g149a0265656_0_244"/>
          <p:cNvSpPr txBox="1"/>
          <p:nvPr>
            <p:ph idx="1" type="body"/>
          </p:nvPr>
        </p:nvSpPr>
        <p:spPr>
          <a:xfrm>
            <a:off x="3366300" y="2263025"/>
            <a:ext cx="5568300" cy="4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can use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for loops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to read individual lines of files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line </a:t>
            </a: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'haiku.txt'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483" name="Google Shape;483;g149a0265656_0_244"/>
          <p:cNvSpPr/>
          <p:nvPr/>
        </p:nvSpPr>
        <p:spPr>
          <a:xfrm>
            <a:off x="1673800" y="4268975"/>
            <a:ext cx="1968300" cy="90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What do you think this will print?</a:t>
            </a:r>
            <a:endParaRPr/>
          </a:p>
        </p:txBody>
      </p:sp>
      <p:cxnSp>
        <p:nvCxnSpPr>
          <p:cNvPr id="484" name="Google Shape;484;g149a0265656_0_244"/>
          <p:cNvCxnSpPr>
            <a:stCxn id="483" idx="0"/>
          </p:cNvCxnSpPr>
          <p:nvPr/>
        </p:nvCxnSpPr>
        <p:spPr>
          <a:xfrm flipH="1" rot="10800000">
            <a:off x="2657950" y="3717275"/>
            <a:ext cx="658200" cy="551700"/>
          </a:xfrm>
          <a:prstGeom prst="straightConnector1">
            <a:avLst/>
          </a:prstGeom>
          <a:noFill/>
          <a:ln cap="flat" cmpd="sng" w="28575">
            <a:solidFill>
              <a:srgbClr val="47AF1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49a0265656_0_253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Reading line by line</a:t>
            </a:r>
            <a:endParaRPr/>
          </a:p>
        </p:txBody>
      </p:sp>
      <p:sp>
        <p:nvSpPr>
          <p:cNvPr id="490" name="Google Shape;490;g149a0265656_0_253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My cat wrote this Haiku for me and I want my program to print out each line: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149a0265656_0_253"/>
          <p:cNvSpPr/>
          <p:nvPr/>
        </p:nvSpPr>
        <p:spPr>
          <a:xfrm>
            <a:off x="457200" y="2263025"/>
            <a:ext cx="2349000" cy="1567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Wanna go outside.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 NO! Help I got outside!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 me back inside!</a:t>
            </a:r>
            <a:endParaRPr/>
          </a:p>
        </p:txBody>
      </p:sp>
      <p:sp>
        <p:nvSpPr>
          <p:cNvPr id="492" name="Google Shape;492;g149a0265656_0_253"/>
          <p:cNvSpPr txBox="1"/>
          <p:nvPr>
            <p:ph idx="1" type="body"/>
          </p:nvPr>
        </p:nvSpPr>
        <p:spPr>
          <a:xfrm>
            <a:off x="3366300" y="2263025"/>
            <a:ext cx="5568300" cy="4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can use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for loops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to read individual lines of files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line </a:t>
            </a: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'haiku.txt'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Wanna go outside.</a:t>
            </a: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Oh NO! Help! I got outside!</a:t>
            </a: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 me back inside!</a:t>
            </a:r>
            <a:endParaRPr b="1"/>
          </a:p>
        </p:txBody>
      </p:sp>
      <p:sp>
        <p:nvSpPr>
          <p:cNvPr id="493" name="Google Shape;493;g149a0265656_0_253"/>
          <p:cNvSpPr txBox="1"/>
          <p:nvPr/>
        </p:nvSpPr>
        <p:spPr>
          <a:xfrm>
            <a:off x="322575" y="4763800"/>
            <a:ext cx="298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GB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there are extra lines?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149a0265656_0_253"/>
          <p:cNvSpPr/>
          <p:nvPr/>
        </p:nvSpPr>
        <p:spPr>
          <a:xfrm flipH="1" rot="10800000">
            <a:off x="686775" y="5287350"/>
            <a:ext cx="2129100" cy="419400"/>
          </a:xfrm>
          <a:prstGeom prst="bentArrow">
            <a:avLst>
              <a:gd fmla="val 25000" name="adj1"/>
              <a:gd fmla="val 34725" name="adj2"/>
              <a:gd fmla="val 25000" name="adj3"/>
              <a:gd fmla="val 43750" name="adj4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49a0265656_0_262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Chomping off the newline</a:t>
            </a:r>
            <a:endParaRPr/>
          </a:p>
        </p:txBody>
      </p:sp>
      <p:sp>
        <p:nvSpPr>
          <p:cNvPr id="500" name="Google Shape;500;g149a0265656_0_262"/>
          <p:cNvSpPr txBox="1"/>
          <p:nvPr>
            <p:ph idx="1" type="body"/>
          </p:nvPr>
        </p:nvSpPr>
        <p:spPr>
          <a:xfrm>
            <a:off x="457200" y="1560150"/>
            <a:ext cx="5932200" cy="4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newline character is represented by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'\n':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'Hello\nWorld'</a:t>
            </a:r>
            <a:r>
              <a:rPr lang="en-GB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Hello</a:t>
            </a: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World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We can remove it from the lines we read with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.strip()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'abc\n'</a:t>
            </a:r>
            <a:endParaRPr sz="2400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x.strip()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'abc'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g149a0265656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300" y="3505463"/>
            <a:ext cx="1615154" cy="18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49a0265656_0_26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Reading and stripping!</a:t>
            </a:r>
            <a:endParaRPr/>
          </a:p>
        </p:txBody>
      </p:sp>
      <p:sp>
        <p:nvSpPr>
          <p:cNvPr id="507" name="Google Shape;507;g149a0265656_0_268"/>
          <p:cNvSpPr txBox="1"/>
          <p:nvPr>
            <p:ph idx="1" type="body"/>
          </p:nvPr>
        </p:nvSpPr>
        <p:spPr>
          <a:xfrm>
            <a:off x="457200" y="1695451"/>
            <a:ext cx="8229600" cy="48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line </a:t>
            </a:r>
            <a:r>
              <a:rPr lang="en-GB" sz="24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'haiku.txt'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  line = line.strip()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(line)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Wanna go outside.</a:t>
            </a: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Oh NO! Help! I got outside!</a:t>
            </a:r>
            <a:b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 me back inside!</a:t>
            </a:r>
            <a:endParaRPr sz="3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extra lines!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g149a0265656_0_268"/>
          <p:cNvPicPr preferRelativeResize="0"/>
          <p:nvPr/>
        </p:nvPicPr>
        <p:blipFill rotWithShape="1">
          <a:blip r:embed="rId3">
            <a:alphaModFix/>
          </a:blip>
          <a:srcRect b="21269" l="9110" r="10120" t="20823"/>
          <a:stretch/>
        </p:blipFill>
        <p:spPr>
          <a:xfrm rot="-5400000">
            <a:off x="5647563" y="2840288"/>
            <a:ext cx="4812249" cy="20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49a0265656_0_27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A missing file causes an error</a:t>
            </a:r>
            <a:endParaRPr/>
          </a:p>
        </p:txBody>
      </p:sp>
      <p:sp>
        <p:nvSpPr>
          <p:cNvPr id="514" name="Google Shape;514;g149a0265656_0_274"/>
          <p:cNvSpPr txBox="1"/>
          <p:nvPr>
            <p:ph idx="1" type="body"/>
          </p:nvPr>
        </p:nvSpPr>
        <p:spPr>
          <a:xfrm>
            <a:off x="350400" y="1528975"/>
            <a:ext cx="63687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This is what happens if you try to open a file that doesn’t exist: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'missing.txt'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Traceback (most recent call last):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File "&lt;stdin&gt;", line 1, in &lt;module&gt;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IOError: [Errno 2] No such file or directory: 'missing.txt'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pic>
        <p:nvPicPr>
          <p:cNvPr id="515" name="Google Shape;515;g149a0265656_0_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400" y="4286401"/>
            <a:ext cx="1855850" cy="18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49a0265656_0_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4400" y="1391525"/>
            <a:ext cx="2994550" cy="29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49a0265656_0_28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Time!</a:t>
            </a:r>
            <a:endParaRPr/>
          </a:p>
        </p:txBody>
      </p:sp>
      <p:sp>
        <p:nvSpPr>
          <p:cNvPr id="522" name="Google Shape;522;g149a0265656_0_281"/>
          <p:cNvSpPr txBox="1"/>
          <p:nvPr>
            <p:ph idx="1" type="body"/>
          </p:nvPr>
        </p:nvSpPr>
        <p:spPr>
          <a:xfrm>
            <a:off x="368950" y="1682698"/>
            <a:ext cx="82296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/>
              <a:t>Now you know how to use for loops and files!</a:t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Try to do Part 1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</a:rPr>
              <a:t>of workbook 2!!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The tutors will be around to help!</a:t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429473aeb9_0_298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Dictionaries</a:t>
            </a:r>
            <a:endParaRPr/>
          </a:p>
        </p:txBody>
      </p:sp>
      <p:pic>
        <p:nvPicPr>
          <p:cNvPr id="528" name="Google Shape;528;g1429473aeb9_0_298"/>
          <p:cNvPicPr preferRelativeResize="0"/>
          <p:nvPr/>
        </p:nvPicPr>
        <p:blipFill rotWithShape="1">
          <a:blip r:embed="rId3">
            <a:alphaModFix/>
          </a:blip>
          <a:srcRect b="7218" l="0" r="0" t="0"/>
          <a:stretch/>
        </p:blipFill>
        <p:spPr>
          <a:xfrm>
            <a:off x="2714625" y="3792099"/>
            <a:ext cx="3714750" cy="24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7e9d03819_0_48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Dictionaries!</a:t>
            </a:r>
            <a:endParaRPr/>
          </a:p>
        </p:txBody>
      </p:sp>
      <p:pic>
        <p:nvPicPr>
          <p:cNvPr descr="23533036" id="534" name="Google Shape;534;g127e9d03819_0_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8600" y="4534577"/>
            <a:ext cx="1411256" cy="8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27e9d03819_0_488"/>
          <p:cNvSpPr txBox="1"/>
          <p:nvPr/>
        </p:nvSpPr>
        <p:spPr>
          <a:xfrm>
            <a:off x="571525" y="3976700"/>
            <a:ext cx="2722500" cy="2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 up</a:t>
            </a:r>
            <a:br>
              <a:rPr b="0" i="0" lang="en-GB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GB" sz="4000" u="none" cap="none" strike="noStrike">
                <a:solidFill>
                  <a:srgbClr val="47AF11"/>
                </a:solidFill>
                <a:latin typeface="Arial"/>
                <a:ea typeface="Arial"/>
                <a:cs typeface="Arial"/>
                <a:sym typeface="Arial"/>
              </a:rPr>
              <a:t>Hello</a:t>
            </a:r>
            <a:endParaRPr b="1" i="1" sz="4000" u="none" cap="none" strike="noStrike">
              <a:solidFill>
                <a:srgbClr val="47AF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127e9d03819_0_488"/>
          <p:cNvSpPr txBox="1"/>
          <p:nvPr/>
        </p:nvSpPr>
        <p:spPr>
          <a:xfrm>
            <a:off x="6066300" y="3937050"/>
            <a:ext cx="2800500" cy="2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back</a:t>
            </a:r>
            <a:br>
              <a:rPr b="0" i="0" lang="en-GB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GB" sz="1600" u="none" cap="none" strike="noStrike">
                <a:solidFill>
                  <a:srgbClr val="47AF11"/>
                </a:solidFill>
                <a:latin typeface="Arial"/>
                <a:ea typeface="Arial"/>
                <a:cs typeface="Arial"/>
                <a:sym typeface="Arial"/>
              </a:rPr>
              <a:t>A greeting (salutation) said when meeting someone or acknowledging someone’s arrival or presence.</a:t>
            </a:r>
            <a:endParaRPr b="1" i="1" sz="1600" u="none" cap="none" strike="noStrike">
              <a:solidFill>
                <a:srgbClr val="47AF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4000" u="none" cap="none" strike="noStrike">
              <a:solidFill>
                <a:srgbClr val="47AF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1" sz="4000" u="none" cap="none" strike="noStrike">
              <a:solidFill>
                <a:srgbClr val="47AF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7" name="Google Shape;537;g127e9d03819_0_488"/>
          <p:cNvCxnSpPr/>
          <p:nvPr/>
        </p:nvCxnSpPr>
        <p:spPr>
          <a:xfrm flipH="1" rot="10800000">
            <a:off x="2244425" y="4972575"/>
            <a:ext cx="1049700" cy="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8" name="Google Shape;538;g127e9d03819_0_488"/>
          <p:cNvCxnSpPr/>
          <p:nvPr/>
        </p:nvCxnSpPr>
        <p:spPr>
          <a:xfrm flipH="1" rot="10800000">
            <a:off x="4940400" y="4972563"/>
            <a:ext cx="1049700" cy="1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9" name="Google Shape;539;g127e9d03819_0_488"/>
          <p:cNvSpPr txBox="1"/>
          <p:nvPr/>
        </p:nvSpPr>
        <p:spPr>
          <a:xfrm>
            <a:off x="3896575" y="1797700"/>
            <a:ext cx="44160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1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know dictionaries!</a:t>
            </a:r>
            <a:endParaRPr b="1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3533036" id="540" name="Google Shape;540;g127e9d03819_0_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1" y="1797694"/>
            <a:ext cx="2328827" cy="144755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27e9d03819_0_488"/>
          <p:cNvSpPr txBox="1"/>
          <p:nvPr/>
        </p:nvSpPr>
        <p:spPr>
          <a:xfrm>
            <a:off x="3945075" y="2107625"/>
            <a:ext cx="44160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They’re great at looking up thing by a word, not a position in a list!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7e9d03819_0_50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Looking it up!</a:t>
            </a:r>
            <a:endParaRPr/>
          </a:p>
        </p:txBody>
      </p:sp>
      <p:sp>
        <p:nvSpPr>
          <p:cNvPr id="547" name="Google Shape;547;g127e9d03819_0_500"/>
          <p:cNvSpPr txBox="1"/>
          <p:nvPr>
            <p:ph idx="1" type="body"/>
          </p:nvPr>
        </p:nvSpPr>
        <p:spPr>
          <a:xfrm>
            <a:off x="471050" y="1772113"/>
            <a:ext cx="37617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2800"/>
              <a:t>There are lots of times we want to look something up!</a:t>
            </a:r>
            <a:br>
              <a:rPr b="1" lang="en-GB" sz="2800"/>
            </a:br>
            <a:endParaRPr b="1" sz="2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800"/>
          </a:p>
        </p:txBody>
      </p:sp>
      <p:pic>
        <p:nvPicPr>
          <p:cNvPr id="548" name="Google Shape;548;g127e9d03819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371373"/>
            <a:ext cx="960725" cy="7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27e9d03819_0_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8500" y="4243350"/>
            <a:ext cx="1288190" cy="9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27e9d03819_0_500"/>
          <p:cNvSpPr txBox="1"/>
          <p:nvPr/>
        </p:nvSpPr>
        <p:spPr>
          <a:xfrm>
            <a:off x="1402750" y="4189475"/>
            <a:ext cx="26394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Phone Book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27e9d03819_0_500"/>
          <p:cNvSpPr txBox="1"/>
          <p:nvPr/>
        </p:nvSpPr>
        <p:spPr>
          <a:xfrm>
            <a:off x="5292425" y="4192775"/>
            <a:ext cx="36681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Vending Machine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g127e9d03819_0_5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0375" y="1925799"/>
            <a:ext cx="1483888" cy="96612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127e9d03819_0_500"/>
          <p:cNvSpPr txBox="1"/>
          <p:nvPr/>
        </p:nvSpPr>
        <p:spPr>
          <a:xfrm>
            <a:off x="6168750" y="1894725"/>
            <a:ext cx="26394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Competition registration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127e9d03819_0_500"/>
          <p:cNvSpPr txBox="1"/>
          <p:nvPr/>
        </p:nvSpPr>
        <p:spPr>
          <a:xfrm>
            <a:off x="374075" y="5223175"/>
            <a:ext cx="34914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→ Phone number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127e9d03819_0_500"/>
          <p:cNvSpPr txBox="1"/>
          <p:nvPr/>
        </p:nvSpPr>
        <p:spPr>
          <a:xfrm>
            <a:off x="5098475" y="5223175"/>
            <a:ext cx="34914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Treat Name →  Price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127e9d03819_0_500"/>
          <p:cNvSpPr txBox="1"/>
          <p:nvPr/>
        </p:nvSpPr>
        <p:spPr>
          <a:xfrm>
            <a:off x="4564175" y="3165775"/>
            <a:ext cx="44691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Name →  List of team members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9a0265656_0_123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Today’s project!</a:t>
            </a:r>
            <a:endParaRPr/>
          </a:p>
        </p:txBody>
      </p:sp>
      <p:sp>
        <p:nvSpPr>
          <p:cNvPr id="89" name="Google Shape;89;g149a0265656_0_123"/>
          <p:cNvSpPr txBox="1"/>
          <p:nvPr>
            <p:ph idx="1" type="subTitle"/>
          </p:nvPr>
        </p:nvSpPr>
        <p:spPr>
          <a:xfrm>
            <a:off x="760421" y="514905"/>
            <a:ext cx="77724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Password Cracker!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90" name="Google Shape;90;g149a0265656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1175" y="3773800"/>
            <a:ext cx="2461650" cy="24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7e9d03819_0_51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Looking it up!</a:t>
            </a:r>
            <a:endParaRPr/>
          </a:p>
        </p:txBody>
      </p:sp>
      <p:pic>
        <p:nvPicPr>
          <p:cNvPr id="562" name="Google Shape;562;g127e9d03819_0_5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675" y="1908546"/>
            <a:ext cx="1329931" cy="10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27e9d03819_0_514"/>
          <p:cNvSpPr txBox="1"/>
          <p:nvPr/>
        </p:nvSpPr>
        <p:spPr>
          <a:xfrm>
            <a:off x="2753600" y="1809950"/>
            <a:ext cx="36870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Phone Book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27e9d03819_0_514"/>
          <p:cNvSpPr txBox="1"/>
          <p:nvPr/>
        </p:nvSpPr>
        <p:spPr>
          <a:xfrm>
            <a:off x="734300" y="2919850"/>
            <a:ext cx="76338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GB" sz="5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 → Phone number</a:t>
            </a:r>
            <a:endParaRPr b="0" i="0" sz="5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27e9d03819_0_514"/>
          <p:cNvSpPr txBox="1"/>
          <p:nvPr/>
        </p:nvSpPr>
        <p:spPr>
          <a:xfrm>
            <a:off x="1101425" y="4002625"/>
            <a:ext cx="1267800" cy="805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27e9d03819_0_514"/>
          <p:cNvSpPr txBox="1"/>
          <p:nvPr/>
        </p:nvSpPr>
        <p:spPr>
          <a:xfrm>
            <a:off x="5249075" y="3976125"/>
            <a:ext cx="1643700" cy="805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7" name="Google Shape;567;g127e9d03819_0_514"/>
          <p:cNvCxnSpPr>
            <a:stCxn id="565" idx="0"/>
          </p:cNvCxnSpPr>
          <p:nvPr/>
        </p:nvCxnSpPr>
        <p:spPr>
          <a:xfrm rot="10800000">
            <a:off x="1735325" y="3765025"/>
            <a:ext cx="0" cy="237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8" name="Google Shape;568;g127e9d03819_0_514"/>
          <p:cNvCxnSpPr/>
          <p:nvPr/>
        </p:nvCxnSpPr>
        <p:spPr>
          <a:xfrm rot="10800000">
            <a:off x="6070925" y="3740780"/>
            <a:ext cx="0" cy="237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9" name="Google Shape;569;g127e9d03819_0_514"/>
          <p:cNvSpPr txBox="1"/>
          <p:nvPr/>
        </p:nvSpPr>
        <p:spPr>
          <a:xfrm>
            <a:off x="734300" y="5330525"/>
            <a:ext cx="77031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use a dictionary for anything with a </a:t>
            </a:r>
            <a:br>
              <a:rPr b="1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GB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→ value</a:t>
            </a:r>
            <a:r>
              <a:rPr b="1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pattern!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27e9d03819_0_526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Dictionaries anatomy!</a:t>
            </a:r>
            <a:endParaRPr/>
          </a:p>
        </p:txBody>
      </p:sp>
      <p:sp>
        <p:nvSpPr>
          <p:cNvPr id="575" name="Google Shape;575;g127e9d03819_0_526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/>
              <a:t>This is a python dictionary!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This dictionary has Alex, Caitlin and Emma’s phone numbers</a:t>
            </a:r>
            <a:endParaRPr b="1"/>
          </a:p>
        </p:txBody>
      </p:sp>
      <p:sp>
        <p:nvSpPr>
          <p:cNvPr id="576" name="Google Shape;576;g127e9d03819_0_526"/>
          <p:cNvSpPr txBox="1"/>
          <p:nvPr/>
        </p:nvSpPr>
        <p:spPr>
          <a:xfrm>
            <a:off x="457200" y="3293925"/>
            <a:ext cx="80529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phone_book = {</a:t>
            </a:r>
            <a:r>
              <a:rPr b="0" i="0" lang="en-GB" sz="2000" u="none" cap="none" strike="noStrike">
                <a:solidFill>
                  <a:srgbClr val="44DD55"/>
                </a:solidFill>
                <a:latin typeface="Consolas"/>
                <a:ea typeface="Consolas"/>
                <a:cs typeface="Consolas"/>
                <a:sym typeface="Consolas"/>
              </a:rPr>
              <a:t>"Alex"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GB" sz="2000" u="none" cap="none" strike="noStrike">
                <a:solidFill>
                  <a:srgbClr val="44DD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111,</a:t>
            </a:r>
            <a:r>
              <a:rPr b="0" i="0" lang="en-GB" sz="2000" u="none" cap="none" strike="noStrike">
                <a:solidFill>
                  <a:srgbClr val="44DD55"/>
                </a:solidFill>
                <a:latin typeface="Consolas"/>
                <a:ea typeface="Consolas"/>
                <a:cs typeface="Consolas"/>
                <a:sym typeface="Consolas"/>
              </a:rPr>
              <a:t> "Caitlin"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GB" sz="2000" u="none" cap="none" strike="noStrike">
                <a:solidFill>
                  <a:srgbClr val="44DD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222,</a:t>
            </a:r>
            <a:r>
              <a:rPr b="0" i="0" lang="en-GB" sz="2000" u="none" cap="none" strike="noStrike">
                <a:solidFill>
                  <a:srgbClr val="44DD55"/>
                </a:solidFill>
                <a:latin typeface="Consolas"/>
                <a:ea typeface="Consolas"/>
                <a:cs typeface="Consolas"/>
                <a:sym typeface="Consolas"/>
              </a:rPr>
              <a:t> "Emma"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333}</a:t>
            </a:r>
            <a:endParaRPr b="0" i="0" sz="2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7" name="Google Shape;577;g127e9d03819_0_526"/>
          <p:cNvCxnSpPr/>
          <p:nvPr/>
        </p:nvCxnSpPr>
        <p:spPr>
          <a:xfrm>
            <a:off x="1111825" y="3356275"/>
            <a:ext cx="93600" cy="467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8" name="Google Shape;578;g127e9d03819_0_526"/>
          <p:cNvSpPr txBox="1"/>
          <p:nvPr/>
        </p:nvSpPr>
        <p:spPr>
          <a:xfrm>
            <a:off x="484900" y="2608125"/>
            <a:ext cx="1340400" cy="762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Stored in the variable phone_book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127e9d03819_0_526"/>
          <p:cNvSpPr txBox="1"/>
          <p:nvPr/>
        </p:nvSpPr>
        <p:spPr>
          <a:xfrm>
            <a:off x="3910450" y="5001500"/>
            <a:ext cx="1219200" cy="585300"/>
          </a:xfrm>
          <a:prstGeom prst="rect">
            <a:avLst/>
          </a:prstGeom>
          <a:solidFill>
            <a:srgbClr val="10AC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Has squiggly brackets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Google Shape;580;g127e9d03819_0_526"/>
          <p:cNvCxnSpPr/>
          <p:nvPr/>
        </p:nvCxnSpPr>
        <p:spPr>
          <a:xfrm rot="10800000">
            <a:off x="2514825" y="4177175"/>
            <a:ext cx="1464900" cy="883200"/>
          </a:xfrm>
          <a:prstGeom prst="straightConnector1">
            <a:avLst/>
          </a:prstGeom>
          <a:noFill/>
          <a:ln cap="flat" cmpd="sng" w="38100">
            <a:solidFill>
              <a:srgbClr val="10AC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1" name="Google Shape;581;g127e9d03819_0_526"/>
          <p:cNvCxnSpPr/>
          <p:nvPr/>
        </p:nvCxnSpPr>
        <p:spPr>
          <a:xfrm flipH="1" rot="10800000">
            <a:off x="4759025" y="4177025"/>
            <a:ext cx="3501900" cy="924900"/>
          </a:xfrm>
          <a:prstGeom prst="straightConnector1">
            <a:avLst/>
          </a:prstGeom>
          <a:noFill/>
          <a:ln cap="flat" cmpd="sng" w="38100">
            <a:solidFill>
              <a:srgbClr val="10AC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g127e9d03819_0_526"/>
          <p:cNvCxnSpPr>
            <a:stCxn id="583" idx="2"/>
            <a:endCxn id="584" idx="0"/>
          </p:cNvCxnSpPr>
          <p:nvPr/>
        </p:nvCxnSpPr>
        <p:spPr>
          <a:xfrm flipH="1">
            <a:off x="3274900" y="3370125"/>
            <a:ext cx="90000" cy="405300"/>
          </a:xfrm>
          <a:prstGeom prst="straightConnector1">
            <a:avLst/>
          </a:prstGeom>
          <a:noFill/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3" name="Google Shape;583;g127e9d03819_0_526"/>
          <p:cNvSpPr txBox="1"/>
          <p:nvPr/>
        </p:nvSpPr>
        <p:spPr>
          <a:xfrm>
            <a:off x="2694700" y="2608125"/>
            <a:ext cx="1340400" cy="762000"/>
          </a:xfrm>
          <a:prstGeom prst="rect">
            <a:avLst/>
          </a:prstGeom>
          <a:solidFill>
            <a:srgbClr val="47AF1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Made up of pairs of information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127e9d03819_0_526"/>
          <p:cNvSpPr txBox="1"/>
          <p:nvPr/>
        </p:nvSpPr>
        <p:spPr>
          <a:xfrm>
            <a:off x="2514675" y="3775361"/>
            <a:ext cx="1520400" cy="391500"/>
          </a:xfrm>
          <a:prstGeom prst="rect">
            <a:avLst/>
          </a:prstGeom>
          <a:noFill/>
          <a:ln cap="flat" cmpd="sng" w="38100">
            <a:solidFill>
              <a:srgbClr val="47AF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g127e9d03819_0_526"/>
          <p:cNvCxnSpPr/>
          <p:nvPr/>
        </p:nvCxnSpPr>
        <p:spPr>
          <a:xfrm flipH="1">
            <a:off x="5008325" y="3304300"/>
            <a:ext cx="93600" cy="471000"/>
          </a:xfrm>
          <a:prstGeom prst="straightConnector1">
            <a:avLst/>
          </a:prstGeom>
          <a:noFill/>
          <a:ln cap="flat" cmpd="sng" w="38100">
            <a:solidFill>
              <a:srgbClr val="7943A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6" name="Google Shape;586;g127e9d03819_0_526"/>
          <p:cNvSpPr txBox="1"/>
          <p:nvPr/>
        </p:nvSpPr>
        <p:spPr>
          <a:xfrm>
            <a:off x="4759041" y="2608084"/>
            <a:ext cx="1340400" cy="762000"/>
          </a:xfrm>
          <a:prstGeom prst="rect">
            <a:avLst/>
          </a:prstGeom>
          <a:solidFill>
            <a:srgbClr val="7943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Each pair is made up of a key and value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" name="Google Shape;587;g127e9d03819_0_526"/>
          <p:cNvCxnSpPr/>
          <p:nvPr/>
        </p:nvCxnSpPr>
        <p:spPr>
          <a:xfrm>
            <a:off x="5801575" y="3293925"/>
            <a:ext cx="194100" cy="509100"/>
          </a:xfrm>
          <a:prstGeom prst="straightConnector1">
            <a:avLst/>
          </a:prstGeom>
          <a:noFill/>
          <a:ln cap="flat" cmpd="sng" w="38100">
            <a:solidFill>
              <a:srgbClr val="7943A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8" name="Google Shape;588;g127e9d03819_0_526"/>
          <p:cNvSpPr txBox="1"/>
          <p:nvPr/>
        </p:nvSpPr>
        <p:spPr>
          <a:xfrm>
            <a:off x="6695325" y="2632330"/>
            <a:ext cx="1520400" cy="762000"/>
          </a:xfrm>
          <a:prstGeom prst="rect">
            <a:avLst/>
          </a:prstGeom>
          <a:solidFill>
            <a:srgbClr val="C93BD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pairs are separated by commas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9" name="Google Shape;589;g127e9d03819_0_526"/>
          <p:cNvCxnSpPr/>
          <p:nvPr/>
        </p:nvCxnSpPr>
        <p:spPr>
          <a:xfrm flipH="1">
            <a:off x="6457850" y="3377050"/>
            <a:ext cx="566400" cy="604500"/>
          </a:xfrm>
          <a:prstGeom prst="straightConnector1">
            <a:avLst/>
          </a:prstGeom>
          <a:noFill/>
          <a:ln cap="flat" cmpd="sng" w="38100">
            <a:solidFill>
              <a:srgbClr val="C93BD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0" name="Google Shape;590;g127e9d03819_0_526"/>
          <p:cNvSpPr txBox="1"/>
          <p:nvPr/>
        </p:nvSpPr>
        <p:spPr>
          <a:xfrm>
            <a:off x="5573075" y="5001500"/>
            <a:ext cx="1880700" cy="5853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Keys and values are separated by a colon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" name="Google Shape;591;g127e9d03819_0_526"/>
          <p:cNvCxnSpPr/>
          <p:nvPr/>
        </p:nvCxnSpPr>
        <p:spPr>
          <a:xfrm rot="10800000">
            <a:off x="5662750" y="4052225"/>
            <a:ext cx="686100" cy="10497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49a0265656_0_30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Playing with dictionaries!</a:t>
            </a:r>
            <a:endParaRPr/>
          </a:p>
        </p:txBody>
      </p:sp>
      <p:sp>
        <p:nvSpPr>
          <p:cNvPr id="597" name="Google Shape;597;g149a0265656_0_305"/>
          <p:cNvSpPr txBox="1"/>
          <p:nvPr>
            <p:ph idx="1" type="body"/>
          </p:nvPr>
        </p:nvSpPr>
        <p:spPr>
          <a:xfrm>
            <a:off x="457200" y="15898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Let’s try using the phone book!</a:t>
            </a:r>
            <a:endParaRPr sz="24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2200"/>
              <a:t>Let’s create the phonebook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 = {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"Alex"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111,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"Caitlin"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222,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"Emma"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 333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   }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Let’s get Alex’s number from the phonebook. What will it be?</a:t>
            </a:r>
            <a:endParaRPr sz="2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</a:t>
            </a: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 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"Alex"</a:t>
            </a: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2000">
              <a:solidFill>
                <a:srgbClr val="00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49a0265656_0_31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Playing with dictionaries!</a:t>
            </a:r>
            <a:endParaRPr/>
          </a:p>
        </p:txBody>
      </p:sp>
      <p:sp>
        <p:nvSpPr>
          <p:cNvPr id="603" name="Google Shape;603;g149a0265656_0_310"/>
          <p:cNvSpPr txBox="1"/>
          <p:nvPr>
            <p:ph idx="1" type="body"/>
          </p:nvPr>
        </p:nvSpPr>
        <p:spPr>
          <a:xfrm>
            <a:off x="457200" y="15898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/>
              <a:t>Let’s try using the phone book!</a:t>
            </a:r>
            <a:endParaRPr sz="24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2200"/>
              <a:t>Let’s create the phonebook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 = {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      "Alex"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111,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"Caitlin"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222,</a:t>
            </a:r>
            <a:r>
              <a:rPr lang="en-GB" sz="2000">
                <a:solidFill>
                  <a:srgbClr val="44DD55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"Emma"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: 333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   }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Let’s get Alex’s number from the phonebook. What will it be?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</a:t>
            </a: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 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"Alex"</a:t>
            </a: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]</a:t>
            </a:r>
            <a:endParaRPr sz="2000">
              <a:solidFill>
                <a:srgbClr val="00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111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49a0265656_0_31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Updating our dictionaries!</a:t>
            </a:r>
            <a:endParaRPr/>
          </a:p>
        </p:txBody>
      </p:sp>
      <p:sp>
        <p:nvSpPr>
          <p:cNvPr id="609" name="Google Shape;609;g149a0265656_0_315"/>
          <p:cNvSpPr txBox="1"/>
          <p:nvPr>
            <p:ph idx="1" type="body"/>
          </p:nvPr>
        </p:nvSpPr>
        <p:spPr>
          <a:xfrm>
            <a:off x="457200" y="15898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2200"/>
              <a:t>Alex changed her number. Let’s update it! 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"Alex"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123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met Rowena! Let’s add her to our phone book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"Rowena"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444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49a0265656_0_32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Updating our dictionaries!</a:t>
            </a:r>
            <a:endParaRPr/>
          </a:p>
        </p:txBody>
      </p:sp>
      <p:sp>
        <p:nvSpPr>
          <p:cNvPr id="615" name="Google Shape;615;g149a0265656_0_320"/>
          <p:cNvSpPr txBox="1"/>
          <p:nvPr>
            <p:ph idx="1" type="body"/>
          </p:nvPr>
        </p:nvSpPr>
        <p:spPr>
          <a:xfrm>
            <a:off x="457200" y="15898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2200"/>
              <a:t>Alex changed her number. Let’s update it!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"Alex"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123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{ "Alex": 123, "Caitlin": 222, "Emma": 333 }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met Rowena! Let’s add her to our phone book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"Rowena"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444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49a0265656_0_32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Updating our dictionaries!</a:t>
            </a:r>
            <a:endParaRPr/>
          </a:p>
        </p:txBody>
      </p:sp>
      <p:sp>
        <p:nvSpPr>
          <p:cNvPr id="621" name="Google Shape;621;g149a0265656_0_325"/>
          <p:cNvSpPr txBox="1"/>
          <p:nvPr>
            <p:ph idx="1" type="body"/>
          </p:nvPr>
        </p:nvSpPr>
        <p:spPr>
          <a:xfrm>
            <a:off x="457200" y="15898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GB" sz="2200"/>
              <a:t>Alex changed her number. Let’s update it!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"Alex"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123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{ "Alex": 123, "Caitlin": 222, "Emma": 333 }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We met Rowena! Let’s add her to our phone book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   &gt;&gt;&gt; 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phone_book[</a:t>
            </a:r>
            <a:r>
              <a:rPr lang="en-GB" sz="2000">
                <a:solidFill>
                  <a:srgbClr val="47AF11"/>
                </a:solidFill>
                <a:latin typeface="Fira Mono"/>
                <a:ea typeface="Fira Mono"/>
                <a:cs typeface="Fira Mono"/>
                <a:sym typeface="Fira Mono"/>
              </a:rPr>
              <a:t>"Rowena"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] = 444</a:t>
            </a:r>
            <a:endParaRPr sz="2000">
              <a:solidFill>
                <a:srgbClr val="9A0000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20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0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000">
                <a:latin typeface="Fira Mono"/>
                <a:ea typeface="Fira Mono"/>
                <a:cs typeface="Fira Mono"/>
                <a:sym typeface="Fira Mono"/>
              </a:rPr>
              <a:t>(phone_book)</a:t>
            </a:r>
            <a:endParaRPr sz="2000"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{ "Alex": 123, "Caitlin": 222, "Emma": 333, 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FF"/>
                </a:solidFill>
                <a:latin typeface="Fira Mono"/>
                <a:ea typeface="Fira Mono"/>
                <a:cs typeface="Fira Mono"/>
                <a:sym typeface="Fira Mono"/>
              </a:rPr>
              <a:t>   "Rowena": 444 }</a:t>
            </a:r>
            <a:endParaRPr sz="2000">
              <a:solidFill>
                <a:srgbClr val="0000FF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7e9d03819_0_64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time!</a:t>
            </a:r>
            <a:endParaRPr/>
          </a:p>
        </p:txBody>
      </p:sp>
      <p:sp>
        <p:nvSpPr>
          <p:cNvPr id="627" name="Google Shape;627;g127e9d03819_0_640"/>
          <p:cNvSpPr txBox="1"/>
          <p:nvPr/>
        </p:nvSpPr>
        <p:spPr>
          <a:xfrm>
            <a:off x="457200" y="1728825"/>
            <a:ext cx="7915200" cy="42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now know all about dictionaries! </a:t>
            </a:r>
            <a:endParaRPr b="0"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br>
              <a:rPr b="0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-GB" sz="3000" u="none" cap="none" strike="noStrike">
                <a:solidFill>
                  <a:srgbClr val="47AF11"/>
                </a:solidFill>
                <a:latin typeface="Open Sans"/>
                <a:ea typeface="Open Sans"/>
                <a:cs typeface="Open Sans"/>
                <a:sym typeface="Open Sans"/>
              </a:rPr>
              <a:t>Let’s put what we learnt into our project</a:t>
            </a:r>
            <a:endParaRPr b="1" i="0" sz="3000" u="none" cap="none" strike="noStrike">
              <a:solidFill>
                <a:srgbClr val="47AF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47AF11"/>
                </a:solidFill>
                <a:latin typeface="Open Sans"/>
                <a:ea typeface="Open Sans"/>
                <a:cs typeface="Open Sans"/>
                <a:sym typeface="Open Sans"/>
              </a:rPr>
              <a:t>Try to do Part 2</a:t>
            </a:r>
            <a:endParaRPr b="1" i="0" sz="3000" u="none" cap="none" strike="noStrike">
              <a:solidFill>
                <a:srgbClr val="47AF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47AF11"/>
                </a:solidFill>
                <a:latin typeface="Open Sans"/>
                <a:ea typeface="Open Sans"/>
                <a:cs typeface="Open Sans"/>
                <a:sym typeface="Open Sans"/>
              </a:rPr>
              <a:t>of workbook 2!</a:t>
            </a:r>
            <a:endParaRPr b="1" sz="3000">
              <a:solidFill>
                <a:srgbClr val="47AF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tutors will be around to help!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7e9d03819_0_279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</a:pPr>
            <a:r>
              <a:rPr b="0" i="0" lang="en-GB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Python 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Lists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3" name="Google Shape;633;g127e9d03819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1225" y="3816675"/>
            <a:ext cx="3081549" cy="24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49a0265656_0_35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</a:pPr>
            <a:r>
              <a:rPr lang="en-GB">
                <a:solidFill>
                  <a:schemeClr val="lt1"/>
                </a:solidFill>
              </a:rPr>
              <a:t>Lists can store multiple things</a:t>
            </a:r>
            <a:endParaRPr/>
          </a:p>
        </p:txBody>
      </p:sp>
      <p:sp>
        <p:nvSpPr>
          <p:cNvPr id="639" name="Google Shape;639;g149a0265656_0_354"/>
          <p:cNvSpPr txBox="1"/>
          <p:nvPr>
            <p:ph idx="1" type="body"/>
          </p:nvPr>
        </p:nvSpPr>
        <p:spPr>
          <a:xfrm>
            <a:off x="445150" y="1595399"/>
            <a:ext cx="82296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A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 sz="2400"/>
              <a:t> is an ordered group of related items, all stored in the same variable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40" name="Google Shape;640;g149a0265656_0_354"/>
          <p:cNvSpPr txBox="1"/>
          <p:nvPr/>
        </p:nvSpPr>
        <p:spPr>
          <a:xfrm>
            <a:off x="289400" y="2732025"/>
            <a:ext cx="3724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day1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'Monday'</a:t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day2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'Tuesday'</a:t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day3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'Wednesday'</a:t>
            </a:r>
            <a:endParaRPr b="0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day4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'Thursday'</a:t>
            </a:r>
            <a:endParaRPr b="0" i="0" sz="2000" u="none" cap="none" strike="noStrike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day5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'Friday'</a:t>
            </a:r>
            <a:endParaRPr b="0" i="0" sz="2000" u="none" cap="none" strike="noStrike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day6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'Saturday'</a:t>
            </a:r>
            <a:endParaRPr b="0" i="0" sz="2000" u="none" cap="none" strike="noStrike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day7 = 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'Sunday'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g149a0265656_0_354"/>
          <p:cNvSpPr txBox="1"/>
          <p:nvPr/>
        </p:nvSpPr>
        <p:spPr>
          <a:xfrm>
            <a:off x="289400" y="5412200"/>
            <a:ext cx="665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days = [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'Monday'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'Tuesday'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'Wednesday'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'Thursday'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'Friday'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'Saturday'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'Sunday'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9a0265656_0_12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Using the workbook!</a:t>
            </a:r>
            <a:endParaRPr/>
          </a:p>
        </p:txBody>
      </p:sp>
      <p:sp>
        <p:nvSpPr>
          <p:cNvPr id="96" name="Google Shape;96;g149a0265656_0_12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/>
              <a:t>The workbooks will help you put your project together!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8AC007"/>
                </a:solidFill>
              </a:rPr>
              <a:t>Each </a:t>
            </a:r>
            <a:r>
              <a:rPr b="1" lang="en-GB" u="sng">
                <a:solidFill>
                  <a:srgbClr val="8AC007"/>
                </a:solidFill>
              </a:rPr>
              <a:t>Part</a:t>
            </a:r>
            <a:r>
              <a:rPr lang="en-GB">
                <a:solidFill>
                  <a:srgbClr val="8AC007"/>
                </a:solidFill>
              </a:rPr>
              <a:t> of the workbook is made of tasks!</a:t>
            </a:r>
            <a:endParaRPr>
              <a:solidFill>
                <a:srgbClr val="8AC00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7" name="Google Shape;97;g149a0265656_0_129"/>
          <p:cNvPicPr preferRelativeResize="0"/>
          <p:nvPr/>
        </p:nvPicPr>
        <p:blipFill rotWithShape="1">
          <a:blip r:embed="rId3">
            <a:alphaModFix/>
          </a:blip>
          <a:srcRect b="15502" l="0" r="0" t="15502"/>
          <a:stretch/>
        </p:blipFill>
        <p:spPr>
          <a:xfrm>
            <a:off x="2251963" y="1972250"/>
            <a:ext cx="270763" cy="18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49a0265656_0_129"/>
          <p:cNvPicPr preferRelativeResize="0"/>
          <p:nvPr/>
        </p:nvPicPr>
        <p:blipFill rotWithShape="1">
          <a:blip r:embed="rId3">
            <a:alphaModFix/>
          </a:blip>
          <a:srcRect b="15502" l="0" r="0" t="15502"/>
          <a:stretch/>
        </p:blipFill>
        <p:spPr>
          <a:xfrm>
            <a:off x="1828800" y="1972250"/>
            <a:ext cx="270763" cy="1867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" name="Google Shape;99;g149a0265656_0_129"/>
          <p:cNvGraphicFramePr/>
          <p:nvPr/>
        </p:nvGraphicFramePr>
        <p:xfrm>
          <a:off x="4549600" y="406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{8924CE5F-611A-42B5-991D-432FB2D824DB}</a:tableStyleId>
              </a:tblPr>
              <a:tblGrid>
                <a:gridCol w="3608275"/>
              </a:tblGrid>
              <a:tr h="39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GB" sz="1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Task 6.1:  Make the thing do blah!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8AC007"/>
                    </a:solidFill>
                  </a:tcPr>
                </a:tc>
              </a:tr>
              <a:tr h="422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Make your project do blah ….</a:t>
                      </a:r>
                      <a:endParaRPr sz="1000" u="none" cap="none" strike="noStrike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  <a:tr h="39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i="1" lang="en-GB" sz="1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Hint</a:t>
                      </a:r>
                      <a:endParaRPr b="1" i="1" sz="1000" u="none" cap="none" strike="noStrike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EAC435"/>
                    </a:solidFill>
                  </a:tcPr>
                </a:tc>
              </a:tr>
              <a:tr h="902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/>
                        <a:t>A clue, an example or some extra information to help you </a:t>
                      </a:r>
                      <a:r>
                        <a:rPr b="1" lang="en-GB" sz="1000" u="none" cap="none" strike="noStrike"/>
                        <a:t>figure out</a:t>
                      </a:r>
                      <a:r>
                        <a:rPr lang="en-GB" sz="1000" u="none" cap="none" strike="noStrike"/>
                        <a:t> the answer. 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" name="Google Shape;100;g149a0265656_0_129"/>
          <p:cNvGraphicFramePr/>
          <p:nvPr/>
        </p:nvGraphicFramePr>
        <p:xfrm>
          <a:off x="4549600" y="263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{8924CE5F-611A-42B5-991D-432FB2D824DB}</a:tableStyleId>
              </a:tblPr>
              <a:tblGrid>
                <a:gridCol w="3608275"/>
              </a:tblGrid>
              <a:tr h="26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GB" sz="10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Task 6.2:  Add a blah to your code!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8AC007"/>
                    </a:solidFill>
                  </a:tcPr>
                </a:tc>
              </a:tr>
              <a:tr h="779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chemeClr val="dk1"/>
                          </a:solidFill>
                        </a:rPr>
                        <a:t>This has instructions on how to do a part of the project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b="1" lang="en-GB" sz="1000" u="none" cap="none" strike="noStrike">
                          <a:solidFill>
                            <a:schemeClr val="dk1"/>
                          </a:solidFill>
                        </a:rPr>
                        <a:t>Start by doing this part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292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AutoNum type="arabicPeriod"/>
                      </a:pPr>
                      <a:r>
                        <a:rPr b="1" lang="en-GB" sz="1000" u="none" cap="none" strike="noStrike">
                          <a:solidFill>
                            <a:schemeClr val="dk1"/>
                          </a:solidFill>
                        </a:rPr>
                        <a:t>Then you can do this part</a:t>
                      </a:r>
                      <a:endParaRPr sz="1000" u="none" cap="none" strike="noStrike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01" name="Google Shape;101;g149a0265656_0_129"/>
          <p:cNvSpPr txBox="1"/>
          <p:nvPr/>
        </p:nvSpPr>
        <p:spPr>
          <a:xfrm>
            <a:off x="558550" y="2632250"/>
            <a:ext cx="3502200" cy="10923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rgbClr val="8AC00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 - The parts of your project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tasks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make the project!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49a0265656_0_129"/>
          <p:cNvSpPr txBox="1"/>
          <p:nvPr/>
        </p:nvSpPr>
        <p:spPr>
          <a:xfrm>
            <a:off x="558550" y="4060875"/>
            <a:ext cx="3502200" cy="20487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rgbClr val="FFC6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Hints - Helpers for your tasks!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Stuck on a task, we might have given you a hint to help you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it out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b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hints have </a:t>
            </a:r>
            <a:r>
              <a:rPr b="1" i="0" lang="en-GB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unrelated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examples, or tips.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copy and paste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code, you’ll end up with something </a:t>
            </a: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CRAZY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3" name="Google Shape;103;g149a0265656_0_129"/>
          <p:cNvGraphicFramePr/>
          <p:nvPr/>
        </p:nvGraphicFramePr>
        <p:xfrm>
          <a:off x="4630279" y="57433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{C39B3E2B-AEA4-49A6-B4F8-54DC9E0DE9EF}</a:tableStyleId>
              </a:tblPr>
              <a:tblGrid>
                <a:gridCol w="3424500"/>
              </a:tblGrid>
              <a:tr h="303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800" u="none" cap="none" strike="noStrike">
                          <a:solidFill>
                            <a:srgbClr val="9900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</a:t>
                      </a:r>
                      <a:r>
                        <a:rPr lang="en-GB" sz="8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GB" sz="800" u="none" cap="none" strike="noStrike">
                          <a:solidFill>
                            <a:srgbClr val="6AA84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'This example is not part of the project’</a:t>
                      </a:r>
                      <a:r>
                        <a:rPr lang="en-GB" sz="8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sz="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9a0265656_0_36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Your Favourite Things!</a:t>
            </a:r>
            <a:endParaRPr/>
          </a:p>
        </p:txBody>
      </p:sp>
      <p:sp>
        <p:nvSpPr>
          <p:cNvPr id="647" name="Google Shape;647;g149a0265656_0_361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9A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faves = [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‘books'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‘butterfly'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‘chocolate'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'skateboard'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5100">
                <a:latin typeface="Consolas"/>
                <a:ea typeface="Consolas"/>
                <a:cs typeface="Consolas"/>
                <a:sym typeface="Consolas"/>
              </a:rPr>
              <a:t>[   ,    ,    ,      ]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48" name="Google Shape;648;g149a0265656_0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140" y="3951412"/>
            <a:ext cx="1053000" cy="7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49a0265656_0_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2029" y="3763000"/>
            <a:ext cx="1441500" cy="96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149a0265656_0_3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7189" y="4041412"/>
            <a:ext cx="1092300" cy="7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149a0265656_0_3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8258" y="3810706"/>
            <a:ext cx="2020800" cy="10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49a0265656_0_37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Accessing Lists!</a:t>
            </a:r>
            <a:endParaRPr/>
          </a:p>
        </p:txBody>
      </p:sp>
      <p:sp>
        <p:nvSpPr>
          <p:cNvPr id="657" name="Google Shape;657;g149a0265656_0_370"/>
          <p:cNvSpPr txBox="1"/>
          <p:nvPr>
            <p:ph idx="1" type="body"/>
          </p:nvPr>
        </p:nvSpPr>
        <p:spPr>
          <a:xfrm>
            <a:off x="445150" y="15953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The favourites </a:t>
            </a:r>
            <a:r>
              <a:rPr lang="en-GB" sz="20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GB" sz="2000">
                <a:solidFill>
                  <a:srgbClr val="9305A6"/>
                </a:solidFill>
              </a:rPr>
              <a:t> </a:t>
            </a:r>
            <a:r>
              <a:rPr lang="en-GB" sz="2000"/>
              <a:t>holds four strings in order.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We can count out the items using index numbers!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GB" sz="2000"/>
              <a:t>0				1					2					3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2000"/>
              <a:t>     	-4    			-3    				-2    				-1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b="1" lang="en-GB" sz="2000">
                <a:solidFill>
                  <a:srgbClr val="CC0000"/>
                </a:solidFill>
              </a:rPr>
              <a:t>Indices start from zero!</a:t>
            </a:r>
            <a:endParaRPr/>
          </a:p>
        </p:txBody>
      </p:sp>
      <p:pic>
        <p:nvPicPr>
          <p:cNvPr id="658" name="Google Shape;658;g149a0265656_0_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40" y="3843412"/>
            <a:ext cx="1053000" cy="7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149a0265656_0_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7904" y="3731200"/>
            <a:ext cx="1441500" cy="96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149a0265656_0_3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7864" y="3857212"/>
            <a:ext cx="1092300" cy="7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149a0265656_0_3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1308" y="3702706"/>
            <a:ext cx="2020800" cy="10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49a0265656_0_37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can put (almost</a:t>
            </a:r>
            <a:r>
              <a:rPr lang="en-GB"/>
              <a:t>) </a:t>
            </a:r>
            <a:r>
              <a:rPr b="0" i="0" lang="en-GB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anything into a list</a:t>
            </a:r>
            <a:endParaRPr/>
          </a:p>
        </p:txBody>
      </p:sp>
      <p:sp>
        <p:nvSpPr>
          <p:cNvPr id="667" name="Google Shape;667;g149a0265656_0_379"/>
          <p:cNvSpPr txBox="1"/>
          <p:nvPr>
            <p:ph idx="1" type="body"/>
          </p:nvPr>
        </p:nvSpPr>
        <p:spPr>
          <a:xfrm>
            <a:off x="445150" y="1595399"/>
            <a:ext cx="82296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7AF11"/>
              </a:buClr>
              <a:buSzPts val="2000"/>
              <a:buFont typeface="Open Sans"/>
              <a:buChar char="●"/>
            </a:pP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have a list of </a:t>
            </a:r>
            <a:r>
              <a:rPr b="0" i="0" lang="en-GB" sz="2000" u="none" cap="none" strike="noStrike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egers</a:t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primes = [1, 2, 3, 5, 11]</a:t>
            </a:r>
            <a:endParaRPr b="0" i="0" sz="2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7AF11"/>
              </a:buClr>
              <a:buSzPts val="2000"/>
              <a:buFont typeface="Open Sans"/>
              <a:buChar char="●"/>
            </a:pP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have </a:t>
            </a:r>
            <a:r>
              <a:rPr b="0" i="0" lang="en-GB" sz="2000" u="none" cap="none" strike="noStrike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lists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with mixed </a:t>
            </a:r>
            <a:r>
              <a:rPr b="0" i="0" lang="en-GB" sz="2000" u="none" cap="none" strike="noStrike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egers and </a:t>
            </a:r>
            <a:r>
              <a:rPr b="0" i="0" lang="en-GB" sz="2000" u="none" cap="none" strike="noStrike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ings</a:t>
            </a:r>
            <a:endParaRPr sz="20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GB" sz="2000" u="none" cap="none" strike="noStrike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b="0" i="0" lang="en-GB" sz="2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mixture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[1, </a:t>
            </a:r>
            <a:r>
              <a:rPr lang="en-GB" sz="20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two</a:t>
            </a:r>
            <a:r>
              <a:rPr lang="en-GB" sz="20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3, 4, </a:t>
            </a:r>
            <a:r>
              <a:rPr lang="en-GB" sz="20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en-GB" sz="2000" u="none" cap="none" strike="noStrike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five</a:t>
            </a:r>
            <a:r>
              <a:rPr lang="en-GB" sz="20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0" i="0" sz="20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7AF11"/>
              </a:buClr>
              <a:buSzPts val="2000"/>
              <a:buFont typeface="Open Sans"/>
              <a:buChar char="●"/>
            </a:pP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But this is almost </a:t>
            </a:r>
            <a:r>
              <a:rPr b="1" i="0" lang="en-GB" sz="2000" u="none" cap="none" strike="noStrike">
                <a:solidFill>
                  <a:schemeClr val="dk1"/>
                </a:solidFill>
              </a:rPr>
              <a:t>never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 good idea!</a:t>
            </a:r>
            <a:r>
              <a:rPr lang="en-GB" sz="2000"/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should be able to treat every element of the </a:t>
            </a:r>
            <a:r>
              <a:rPr b="0" i="0" lang="en-GB" sz="2000" u="none" cap="none" strike="noStrike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0" i="0" lang="en-GB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the same</a:t>
            </a:r>
            <a:r>
              <a:rPr lang="en-GB" sz="2000"/>
              <a:t> way.</a:t>
            </a:r>
            <a:endParaRPr sz="2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49a0265656_0_384"/>
          <p:cNvSpPr txBox="1"/>
          <p:nvPr>
            <p:ph type="title"/>
          </p:nvPr>
        </p:nvSpPr>
        <p:spPr>
          <a:xfrm>
            <a:off x="4243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Falling off the edge</a:t>
            </a:r>
            <a:endParaRPr/>
          </a:p>
        </p:txBody>
      </p:sp>
      <p:sp>
        <p:nvSpPr>
          <p:cNvPr id="673" name="Google Shape;673;g149a0265656_0_384"/>
          <p:cNvSpPr txBox="1"/>
          <p:nvPr>
            <p:ph idx="1" type="body"/>
          </p:nvPr>
        </p:nvSpPr>
        <p:spPr>
          <a:xfrm>
            <a:off x="445150" y="1823998"/>
            <a:ext cx="8229600" cy="4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Python complains if you try to go </a:t>
            </a:r>
            <a:r>
              <a:rPr b="1" lang="en-GB" sz="2400"/>
              <a:t>past the end</a:t>
            </a:r>
            <a:r>
              <a:rPr lang="en-GB" sz="2400"/>
              <a:t> of a </a:t>
            </a:r>
            <a:r>
              <a:rPr lang="en-GB" sz="24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endParaRPr sz="2400">
              <a:solidFill>
                <a:srgbClr val="9305A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9305A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9305A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 faves = [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'books'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'butterfly'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'chocolate'</a:t>
            </a:r>
            <a:r>
              <a:rPr lang="en-GB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'skateboard'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faves[4]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Traceback (most recent call last):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File "&lt;stdin&gt;", line 1, in &lt;module&gt;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IndexError: list index out of range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49a0265656_0_38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Updating items!</a:t>
            </a:r>
            <a:endParaRPr/>
          </a:p>
        </p:txBody>
      </p:sp>
      <p:sp>
        <p:nvSpPr>
          <p:cNvPr id="679" name="Google Shape;679;g149a0265656_0_389"/>
          <p:cNvSpPr txBox="1"/>
          <p:nvPr>
            <p:ph idx="1" type="body"/>
          </p:nvPr>
        </p:nvSpPr>
        <p:spPr>
          <a:xfrm>
            <a:off x="445150" y="1595398"/>
            <a:ext cx="8229600" cy="3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400"/>
              <a:t>We can also </a:t>
            </a:r>
            <a:r>
              <a:rPr b="1" lang="en-GB" sz="2400"/>
              <a:t>update things</a:t>
            </a:r>
            <a:r>
              <a:rPr lang="en-GB" sz="2400"/>
              <a:t> in a list: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 faves = [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'books'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'butterfly'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'chocolate'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 'skateboard'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faves[1]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'Butterfly'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faves[1] = </a:t>
            </a:r>
            <a:r>
              <a:rPr lang="en-GB" sz="2400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'new favourite'</a:t>
            </a:r>
            <a:endParaRPr sz="2400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faves[1]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'new favourite'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47AF1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49a0265656_0_39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Removing items!</a:t>
            </a:r>
            <a:endParaRPr/>
          </a:p>
        </p:txBody>
      </p:sp>
      <p:sp>
        <p:nvSpPr>
          <p:cNvPr id="685" name="Google Shape;685;g149a0265656_0_394"/>
          <p:cNvSpPr txBox="1"/>
          <p:nvPr>
            <p:ph idx="1" type="body"/>
          </p:nvPr>
        </p:nvSpPr>
        <p:spPr>
          <a:xfrm>
            <a:off x="445150" y="15191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-GB" sz="2000"/>
              <a:t>We can remove items from the list if they’re no longer needed!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GB" sz="2000"/>
              <a:t>What if we decided that we didn’t like butterflies anymore?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000">
                <a:solidFill>
                  <a:srgbClr val="9A0000"/>
                </a:solidFill>
                <a:latin typeface="Consolas"/>
                <a:ea typeface="Consolas"/>
                <a:cs typeface="Consolas"/>
                <a:sym typeface="Consolas"/>
              </a:rPr>
              <a:t> &gt;&gt;&gt; 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faves.</a:t>
            </a:r>
            <a:r>
              <a:rPr lang="en-GB" sz="2000">
                <a:solidFill>
                  <a:srgbClr val="9305A6"/>
                </a:solidFill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47AF11"/>
                </a:solidFill>
                <a:latin typeface="Consolas"/>
                <a:ea typeface="Consolas"/>
                <a:cs typeface="Consolas"/>
                <a:sym typeface="Consolas"/>
              </a:rPr>
              <a:t>'butterfly'</a:t>
            </a: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nsolas"/>
              <a:buChar char="●"/>
            </a:pP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 What does this list look like now?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5000">
                <a:latin typeface="Consolas"/>
                <a:ea typeface="Consolas"/>
                <a:cs typeface="Consolas"/>
                <a:sym typeface="Consolas"/>
              </a:rPr>
              <a:t>  [    ,     ,       ]</a:t>
            </a:r>
            <a:endParaRPr sz="50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  <p:pic>
        <p:nvPicPr>
          <p:cNvPr id="686" name="Google Shape;686;g149a0265656_0_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1870" y="4918069"/>
            <a:ext cx="2020800" cy="10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149a0265656_0_3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3152" y="5134975"/>
            <a:ext cx="1053000" cy="7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149a0265656_0_3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2852" y="5150887"/>
            <a:ext cx="1092300" cy="7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49a0265656_0_402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Looping over a list of ints</a:t>
            </a:r>
            <a:endParaRPr/>
          </a:p>
        </p:txBody>
      </p:sp>
      <p:sp>
        <p:nvSpPr>
          <p:cNvPr id="694" name="Google Shape;694;g149a0265656_0_402"/>
          <p:cNvSpPr txBox="1"/>
          <p:nvPr>
            <p:ph idx="1" type="body"/>
          </p:nvPr>
        </p:nvSpPr>
        <p:spPr>
          <a:xfrm>
            <a:off x="229775" y="1581525"/>
            <a:ext cx="8229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</a:rPr>
              <a:t>We can loop through a list:</a:t>
            </a:r>
            <a:endParaRPr b="1" sz="24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95" name="Google Shape;695;g149a0265656_0_402"/>
          <p:cNvSpPr txBox="1"/>
          <p:nvPr/>
        </p:nvSpPr>
        <p:spPr>
          <a:xfrm>
            <a:off x="348900" y="2312125"/>
            <a:ext cx="4136400" cy="145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numbers = [1, 2, 3, 4]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i </a:t>
            </a:r>
            <a:r>
              <a:rPr lang="en-GB" sz="22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numbers: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22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(i)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96" name="Google Shape;696;g149a0265656_0_402"/>
          <p:cNvSpPr txBox="1"/>
          <p:nvPr/>
        </p:nvSpPr>
        <p:spPr>
          <a:xfrm>
            <a:off x="348900" y="3988525"/>
            <a:ext cx="4136400" cy="145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What’s going to happen?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49a0265656_0_40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Looping over a list of ints</a:t>
            </a:r>
            <a:endParaRPr/>
          </a:p>
        </p:txBody>
      </p:sp>
      <p:sp>
        <p:nvSpPr>
          <p:cNvPr id="702" name="Google Shape;702;g149a0265656_0_409"/>
          <p:cNvSpPr txBox="1"/>
          <p:nvPr>
            <p:ph idx="1" type="body"/>
          </p:nvPr>
        </p:nvSpPr>
        <p:spPr>
          <a:xfrm>
            <a:off x="229775" y="1581525"/>
            <a:ext cx="8229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</a:rPr>
              <a:t>We can loop through a list:</a:t>
            </a:r>
            <a:endParaRPr b="1" sz="24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03" name="Google Shape;703;g149a0265656_0_409"/>
          <p:cNvSpPr txBox="1"/>
          <p:nvPr/>
        </p:nvSpPr>
        <p:spPr>
          <a:xfrm>
            <a:off x="4777100" y="2099325"/>
            <a:ext cx="4136400" cy="3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item of the list takes a turn at being the variable i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 the body once for each item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47AF11"/>
              </a:buClr>
              <a:buSzPts val="1800"/>
              <a:buFont typeface="Open Sans"/>
              <a:buChar char="●"/>
            </a:pPr>
            <a:r>
              <a:rPr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We’re done when we run out of items!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4" name="Google Shape;704;g149a0265656_0_409"/>
          <p:cNvSpPr txBox="1"/>
          <p:nvPr/>
        </p:nvSpPr>
        <p:spPr>
          <a:xfrm>
            <a:off x="348900" y="2312125"/>
            <a:ext cx="4136400" cy="1452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numbers = [1, 2, 3, 4]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for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i </a:t>
            </a:r>
            <a:r>
              <a:rPr lang="en-GB" sz="2200">
                <a:solidFill>
                  <a:srgbClr val="FF7400"/>
                </a:solidFill>
                <a:latin typeface="Fira Mono"/>
                <a:ea typeface="Fira Mono"/>
                <a:cs typeface="Fira Mono"/>
                <a:sym typeface="Fira Mono"/>
              </a:rPr>
              <a:t>in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numbers: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   </a:t>
            </a:r>
            <a:r>
              <a:rPr lang="en-GB" sz="2200">
                <a:solidFill>
                  <a:srgbClr val="9305A6"/>
                </a:solidFill>
                <a:latin typeface="Fira Mono"/>
                <a:ea typeface="Fira Mono"/>
                <a:cs typeface="Fira Mono"/>
                <a:sym typeface="Fira Mono"/>
              </a:rPr>
              <a:t>print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(i)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05" name="Google Shape;705;g149a0265656_0_409"/>
          <p:cNvSpPr txBox="1"/>
          <p:nvPr/>
        </p:nvSpPr>
        <p:spPr>
          <a:xfrm>
            <a:off x="348900" y="3988525"/>
            <a:ext cx="4136400" cy="206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What’s going to happen?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1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2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3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9A0000"/>
                </a:solidFill>
                <a:latin typeface="Fira Mono"/>
                <a:ea typeface="Fira Mono"/>
                <a:cs typeface="Fira Mono"/>
                <a:sym typeface="Fira Mono"/>
              </a:rPr>
              <a:t>&gt;&gt;&gt; </a:t>
            </a:r>
            <a:r>
              <a:rPr lang="en-GB" sz="22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4</a:t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27e9d03819_0_38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time!</a:t>
            </a:r>
            <a:endParaRPr/>
          </a:p>
        </p:txBody>
      </p:sp>
      <p:sp>
        <p:nvSpPr>
          <p:cNvPr id="711" name="Google Shape;711;g127e9d03819_0_389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/>
              <a:t>Lists!</a:t>
            </a:r>
            <a:br>
              <a:rPr b="1" lang="en-GB" sz="3000"/>
            </a:b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>
                <a:solidFill>
                  <a:srgbClr val="47AF11"/>
                </a:solidFill>
              </a:rPr>
              <a:t>Let’s put what we learnt into our project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>
                <a:solidFill>
                  <a:srgbClr val="47AF11"/>
                </a:solidFill>
              </a:rPr>
              <a:t>Try to do Parts 3 - 4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>
                <a:solidFill>
                  <a:srgbClr val="47AF11"/>
                </a:solidFill>
              </a:rPr>
              <a:t>of workbook 2!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3000"/>
              <a:t> The tutors will be around to help!</a:t>
            </a:r>
            <a:endParaRPr sz="3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7da12f9d5_0_0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Salting</a:t>
            </a:r>
            <a:endParaRPr/>
          </a:p>
        </p:txBody>
      </p:sp>
      <p:pic>
        <p:nvPicPr>
          <p:cNvPr id="717" name="Google Shape;717;g127da12f9d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5425" y="3653400"/>
            <a:ext cx="2033150" cy="25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9a0265656_0_141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Using the workbook!</a:t>
            </a:r>
            <a:endParaRPr/>
          </a:p>
        </p:txBody>
      </p:sp>
      <p:sp>
        <p:nvSpPr>
          <p:cNvPr id="109" name="Google Shape;109;g149a0265656_0_14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1700"/>
              <a:t>The workbooks will help you put your project together!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1700">
                <a:solidFill>
                  <a:srgbClr val="8AC007"/>
                </a:solidFill>
              </a:rPr>
              <a:t>Check off before you move on from a </a:t>
            </a:r>
            <a:r>
              <a:rPr b="1" lang="en-GB" sz="1700" u="sng">
                <a:solidFill>
                  <a:srgbClr val="8AC007"/>
                </a:solidFill>
              </a:rPr>
              <a:t>Part</a:t>
            </a:r>
            <a:r>
              <a:rPr lang="en-GB" sz="1700">
                <a:solidFill>
                  <a:srgbClr val="8AC007"/>
                </a:solidFill>
              </a:rPr>
              <a:t>! Do some bonuses while you wait!</a:t>
            </a:r>
            <a:endParaRPr sz="1700">
              <a:solidFill>
                <a:srgbClr val="8AC007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</p:txBody>
      </p:sp>
      <p:graphicFrame>
        <p:nvGraphicFramePr>
          <p:cNvPr id="110" name="Google Shape;110;g149a0265656_0_141"/>
          <p:cNvGraphicFramePr/>
          <p:nvPr/>
        </p:nvGraphicFramePr>
        <p:xfrm>
          <a:off x="4549600" y="528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{8924CE5F-611A-42B5-991D-432FB2D824DB}</a:tableStyleId>
              </a:tblPr>
              <a:tblGrid>
                <a:gridCol w="3608275"/>
              </a:tblGrid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★ </a:t>
                      </a:r>
                      <a:r>
                        <a:rPr b="1" lang="en-GB" sz="13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BONUS 4.3: Do some extra!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992588"/>
                    </a:solidFill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u="none" cap="none" strike="noStrike"/>
                        <a:t>Something to try if you have spare time before the next lecture!</a:t>
                      </a:r>
                      <a:endParaRPr sz="1100" u="none" cap="none" strike="noStrike">
                        <a:solidFill>
                          <a:srgbClr val="0000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11" name="Google Shape;111;g149a0265656_0_141"/>
          <p:cNvSpPr txBox="1"/>
          <p:nvPr/>
        </p:nvSpPr>
        <p:spPr>
          <a:xfrm>
            <a:off x="558550" y="2632250"/>
            <a:ext cx="3608400" cy="12225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rgbClr val="E71D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Checklist - Am I done yet?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sure you can tick off every box in this section before you go to the next Part.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149a0265656_0_141"/>
          <p:cNvSpPr txBox="1"/>
          <p:nvPr/>
        </p:nvSpPr>
        <p:spPr>
          <a:xfrm>
            <a:off x="558550" y="4021300"/>
            <a:ext cx="3608400" cy="10254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Lecture Markers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tells you you’ll find out how to do things for this section during the names lecture.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3" name="Google Shape;113;g149a0265656_0_141"/>
          <p:cNvGraphicFramePr/>
          <p:nvPr/>
        </p:nvGraphicFramePr>
        <p:xfrm>
          <a:off x="4549600" y="259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{8924CE5F-611A-42B5-991D-432FB2D824DB}</a:tableStyleId>
              </a:tblPr>
              <a:tblGrid>
                <a:gridCol w="360827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b="1" lang="en-GB" sz="15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CHECKPOINT</a:t>
                      </a:r>
                      <a:r>
                        <a:rPr b="1" lang="en-GB" sz="13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endParaRPr b="1" sz="1300" u="none" cap="none" strike="noStrike">
                        <a:solidFill>
                          <a:srgbClr val="FFFFFF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solidFill>
                      <a:srgbClr val="E71D36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GB" sz="1200" u="none" cap="none" strike="noStrike"/>
                        <a:t>If you can tick all of these off you’re ready to move the next part!</a:t>
                      </a:r>
                      <a:endParaRPr b="1"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☐ Your program does blah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GB" sz="1200" u="none" cap="none" strike="noStrike"/>
                        <a:t>☐ Your program does blob</a:t>
                      </a:r>
                      <a:endParaRPr sz="1200" u="none" cap="none" strike="noStrike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114" name="Google Shape;114;g149a0265656_0_141"/>
          <p:cNvPicPr preferRelativeResize="0"/>
          <p:nvPr/>
        </p:nvPicPr>
        <p:blipFill rotWithShape="1">
          <a:blip r:embed="rId3">
            <a:alphaModFix/>
          </a:blip>
          <a:srcRect b="15502" l="0" r="0" t="15502"/>
          <a:stretch/>
        </p:blipFill>
        <p:spPr>
          <a:xfrm>
            <a:off x="7828006" y="2680481"/>
            <a:ext cx="270763" cy="18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49a0265656_0_141"/>
          <p:cNvPicPr preferRelativeResize="0"/>
          <p:nvPr/>
        </p:nvPicPr>
        <p:blipFill rotWithShape="1">
          <a:blip r:embed="rId3">
            <a:alphaModFix/>
          </a:blip>
          <a:srcRect b="15502" l="0" r="0" t="15502"/>
          <a:stretch/>
        </p:blipFill>
        <p:spPr>
          <a:xfrm>
            <a:off x="4625804" y="2675999"/>
            <a:ext cx="270763" cy="186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49a0265656_0_141"/>
          <p:cNvSpPr txBox="1"/>
          <p:nvPr/>
        </p:nvSpPr>
        <p:spPr>
          <a:xfrm>
            <a:off x="558550" y="5236575"/>
            <a:ext cx="3608400" cy="1025400"/>
          </a:xfrm>
          <a:prstGeom prst="rect">
            <a:avLst/>
          </a:prstGeom>
          <a:solidFill>
            <a:srgbClr val="EFEFEF"/>
          </a:solidFill>
          <a:ln cap="flat" cmpd="sng" w="76200">
            <a:solidFill>
              <a:srgbClr val="9925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Bonus Activities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Stuck waiting at a lecture marker?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a purple bonus. They add extra functionality to your project along the way.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149a0265656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800" y="4100730"/>
            <a:ext cx="1144174" cy="8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27da12f9d5_0_5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What is Salting?</a:t>
            </a:r>
            <a:endParaRPr/>
          </a:p>
        </p:txBody>
      </p:sp>
      <p:sp>
        <p:nvSpPr>
          <p:cNvPr id="723" name="Google Shape;723;g127da12f9d5_0_5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600">
                <a:solidFill>
                  <a:srgbClr val="202124"/>
                </a:solidFill>
                <a:highlight>
                  <a:srgbClr val="FFFFFF"/>
                </a:highlight>
              </a:rPr>
              <a:t>Password </a:t>
            </a:r>
            <a:r>
              <a:rPr b="1" lang="en-GB" sz="2600">
                <a:solidFill>
                  <a:srgbClr val="202124"/>
                </a:solidFill>
                <a:highlight>
                  <a:srgbClr val="FFFFFF"/>
                </a:highlight>
              </a:rPr>
              <a:t>salting</a:t>
            </a:r>
            <a:r>
              <a:rPr lang="en-GB" sz="2600">
                <a:solidFill>
                  <a:srgbClr val="202124"/>
                </a:solidFill>
                <a:highlight>
                  <a:srgbClr val="FFFFFF"/>
                </a:highlight>
              </a:rPr>
              <a:t> is a technique to </a:t>
            </a:r>
            <a:r>
              <a:rPr b="1" lang="en-GB" sz="2600">
                <a:solidFill>
                  <a:srgbClr val="202124"/>
                </a:solidFill>
                <a:highlight>
                  <a:srgbClr val="FFFFFF"/>
                </a:highlight>
              </a:rPr>
              <a:t>protect passwords</a:t>
            </a:r>
            <a:r>
              <a:rPr lang="en-GB" sz="2600">
                <a:solidFill>
                  <a:srgbClr val="202124"/>
                </a:solidFill>
                <a:highlight>
                  <a:srgbClr val="FFFFFF"/>
                </a:highlight>
              </a:rPr>
              <a:t> stored in databases by </a:t>
            </a:r>
            <a:r>
              <a:rPr b="1" lang="en-GB" sz="2600">
                <a:solidFill>
                  <a:srgbClr val="202124"/>
                </a:solidFill>
                <a:highlight>
                  <a:srgbClr val="FFFFFF"/>
                </a:highlight>
              </a:rPr>
              <a:t>adding a string</a:t>
            </a:r>
            <a:r>
              <a:rPr lang="en-GB" sz="2600">
                <a:solidFill>
                  <a:srgbClr val="202124"/>
                </a:solidFill>
                <a:highlight>
                  <a:srgbClr val="FFFFFF"/>
                </a:highlight>
              </a:rPr>
              <a:t> of 32 or more characters and then hashing them. </a:t>
            </a:r>
            <a:endParaRPr sz="2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2600">
                <a:solidFill>
                  <a:srgbClr val="202124"/>
                </a:solidFill>
                <a:highlight>
                  <a:srgbClr val="FFFFFF"/>
                </a:highlight>
              </a:rPr>
              <a:t>Salting </a:t>
            </a:r>
            <a:r>
              <a:rPr b="1" lang="en-GB" sz="2600">
                <a:solidFill>
                  <a:srgbClr val="202124"/>
                </a:solidFill>
                <a:highlight>
                  <a:srgbClr val="FFFFFF"/>
                </a:highlight>
              </a:rPr>
              <a:t>prevents hackers</a:t>
            </a:r>
            <a:r>
              <a:rPr lang="en-GB" sz="2600">
                <a:solidFill>
                  <a:srgbClr val="202124"/>
                </a:solidFill>
                <a:highlight>
                  <a:srgbClr val="FFFFFF"/>
                </a:highlight>
              </a:rPr>
              <a:t> who breach an enterprise environment from </a:t>
            </a:r>
            <a:r>
              <a:rPr b="1" lang="en-GB" sz="2600">
                <a:solidFill>
                  <a:srgbClr val="202124"/>
                </a:solidFill>
                <a:highlight>
                  <a:srgbClr val="FFFFFF"/>
                </a:highlight>
              </a:rPr>
              <a:t>reverse-engineering passwords </a:t>
            </a:r>
            <a:r>
              <a:rPr lang="en-GB" sz="2600">
                <a:solidFill>
                  <a:srgbClr val="202124"/>
                </a:solidFill>
                <a:highlight>
                  <a:srgbClr val="FFFFFF"/>
                </a:highlight>
              </a:rPr>
              <a:t>and </a:t>
            </a:r>
            <a:r>
              <a:rPr b="1" lang="en-GB" sz="2600">
                <a:solidFill>
                  <a:srgbClr val="202124"/>
                </a:solidFill>
                <a:highlight>
                  <a:srgbClr val="FFFFFF"/>
                </a:highlight>
              </a:rPr>
              <a:t>stealing</a:t>
            </a:r>
            <a:r>
              <a:rPr lang="en-GB" sz="2600">
                <a:solidFill>
                  <a:srgbClr val="202124"/>
                </a:solidFill>
                <a:highlight>
                  <a:srgbClr val="FFFFFF"/>
                </a:highlight>
              </a:rPr>
              <a:t> them from the database.</a:t>
            </a:r>
            <a:endParaRPr sz="3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49a0265656_0_436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 Hashing</a:t>
            </a:r>
            <a:endParaRPr/>
          </a:p>
        </p:txBody>
      </p:sp>
      <p:sp>
        <p:nvSpPr>
          <p:cNvPr id="729" name="Google Shape;729;g149a0265656_0_436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Usually when you hash a password it looks like this:</a:t>
            </a:r>
            <a:endParaRPr/>
          </a:p>
        </p:txBody>
      </p:sp>
      <p:grpSp>
        <p:nvGrpSpPr>
          <p:cNvPr id="730" name="Google Shape;730;g149a0265656_0_436"/>
          <p:cNvGrpSpPr/>
          <p:nvPr/>
        </p:nvGrpSpPr>
        <p:grpSpPr>
          <a:xfrm>
            <a:off x="601488" y="2023000"/>
            <a:ext cx="7916925" cy="1764900"/>
            <a:chOff x="534175" y="2787775"/>
            <a:chExt cx="7916925" cy="1764900"/>
          </a:xfrm>
        </p:grpSpPr>
        <p:sp>
          <p:nvSpPr>
            <p:cNvPr id="731" name="Google Shape;731;g149a0265656_0_436"/>
            <p:cNvSpPr/>
            <p:nvPr/>
          </p:nvSpPr>
          <p:spPr>
            <a:xfrm>
              <a:off x="534175" y="3802075"/>
              <a:ext cx="2089500" cy="750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47AF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is a plaintext word that we can read!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2" name="Google Shape;732;g149a0265656_0_436"/>
            <p:cNvGrpSpPr/>
            <p:nvPr/>
          </p:nvGrpSpPr>
          <p:grpSpPr>
            <a:xfrm>
              <a:off x="1487725" y="2787775"/>
              <a:ext cx="6963375" cy="1764900"/>
              <a:chOff x="1487725" y="2787775"/>
              <a:chExt cx="6963375" cy="1764900"/>
            </a:xfrm>
          </p:grpSpPr>
          <p:sp>
            <p:nvSpPr>
              <p:cNvPr id="733" name="Google Shape;733;g149a0265656_0_436"/>
              <p:cNvSpPr txBox="1"/>
              <p:nvPr/>
            </p:nvSpPr>
            <p:spPr>
              <a:xfrm>
                <a:off x="1493600" y="2787775"/>
                <a:ext cx="12732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GB" sz="19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password</a:t>
                </a:r>
                <a:endParaRPr b="0" i="0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734" name="Google Shape;734;g149a0265656_0_436"/>
              <p:cNvCxnSpPr/>
              <p:nvPr/>
            </p:nvCxnSpPr>
            <p:spPr>
              <a:xfrm flipH="1" rot="10800000">
                <a:off x="1487725" y="3263275"/>
                <a:ext cx="336300" cy="538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35" name="Google Shape;735;g149a0265656_0_436"/>
              <p:cNvSpPr txBox="1"/>
              <p:nvPr/>
            </p:nvSpPr>
            <p:spPr>
              <a:xfrm>
                <a:off x="3587200" y="2818525"/>
                <a:ext cx="48639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GB" sz="15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b'\xcc\xd6R\x16\xb9\x1bP~lK\x01\x0e\x063\x10\xec'</a:t>
                </a:r>
                <a:endParaRPr b="0" i="0" sz="15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6" name="Google Shape;736;g149a0265656_0_436"/>
              <p:cNvSpPr/>
              <p:nvPr/>
            </p:nvSpPr>
            <p:spPr>
              <a:xfrm>
                <a:off x="6419350" y="3802075"/>
                <a:ext cx="1907100" cy="7506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This is a hash value that we can’t read!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37" name="Google Shape;737;g149a0265656_0_436"/>
              <p:cNvCxnSpPr>
                <a:stCxn id="736" idx="0"/>
              </p:cNvCxnSpPr>
              <p:nvPr/>
            </p:nvCxnSpPr>
            <p:spPr>
              <a:xfrm rot="10800000">
                <a:off x="6650800" y="3180175"/>
                <a:ext cx="722100" cy="621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38" name="Google Shape;738;g149a0265656_0_436"/>
              <p:cNvCxnSpPr>
                <a:stCxn id="733" idx="2"/>
                <a:endCxn id="735" idx="2"/>
              </p:cNvCxnSpPr>
              <p:nvPr/>
            </p:nvCxnSpPr>
            <p:spPr>
              <a:xfrm rot="-5400000">
                <a:off x="4059350" y="1305025"/>
                <a:ext cx="30600" cy="3888900"/>
              </a:xfrm>
              <a:prstGeom prst="curvedConnector3">
                <a:avLst>
                  <a:gd fmla="val -778186" name="adj1"/>
                </a:avLst>
              </a:prstGeom>
              <a:noFill/>
              <a:ln cap="flat" cmpd="sng" w="28575">
                <a:solidFill>
                  <a:srgbClr val="9305A6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sp>
        <p:nvSpPr>
          <p:cNvPr id="739" name="Google Shape;739;g149a0265656_0_436"/>
          <p:cNvSpPr txBox="1"/>
          <p:nvPr/>
        </p:nvSpPr>
        <p:spPr>
          <a:xfrm>
            <a:off x="3014950" y="2772500"/>
            <a:ext cx="23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is the Hash Function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49a0265656_0_479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Normal Hashing</a:t>
            </a:r>
            <a:endParaRPr/>
          </a:p>
        </p:txBody>
      </p:sp>
      <p:sp>
        <p:nvSpPr>
          <p:cNvPr id="745" name="Google Shape;745;g149a0265656_0_479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Usually when you hash a password it looks like this: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When we add a salt, it looks like this:</a:t>
            </a:r>
            <a:endParaRPr/>
          </a:p>
        </p:txBody>
      </p:sp>
      <p:grpSp>
        <p:nvGrpSpPr>
          <p:cNvPr id="746" name="Google Shape;746;g149a0265656_0_479"/>
          <p:cNvGrpSpPr/>
          <p:nvPr/>
        </p:nvGrpSpPr>
        <p:grpSpPr>
          <a:xfrm>
            <a:off x="601488" y="2023000"/>
            <a:ext cx="7916925" cy="1764900"/>
            <a:chOff x="534175" y="2787775"/>
            <a:chExt cx="7916925" cy="1764900"/>
          </a:xfrm>
        </p:grpSpPr>
        <p:sp>
          <p:nvSpPr>
            <p:cNvPr id="747" name="Google Shape;747;g149a0265656_0_479"/>
            <p:cNvSpPr/>
            <p:nvPr/>
          </p:nvSpPr>
          <p:spPr>
            <a:xfrm>
              <a:off x="534175" y="3802075"/>
              <a:ext cx="2089500" cy="750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47AF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is a plaintext word that we can read!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8" name="Google Shape;748;g149a0265656_0_479"/>
            <p:cNvGrpSpPr/>
            <p:nvPr/>
          </p:nvGrpSpPr>
          <p:grpSpPr>
            <a:xfrm>
              <a:off x="1487725" y="2787775"/>
              <a:ext cx="6963375" cy="1764900"/>
              <a:chOff x="1487725" y="2787775"/>
              <a:chExt cx="6963375" cy="1764900"/>
            </a:xfrm>
          </p:grpSpPr>
          <p:sp>
            <p:nvSpPr>
              <p:cNvPr id="749" name="Google Shape;749;g149a0265656_0_479"/>
              <p:cNvSpPr txBox="1"/>
              <p:nvPr/>
            </p:nvSpPr>
            <p:spPr>
              <a:xfrm>
                <a:off x="1493600" y="2787775"/>
                <a:ext cx="12732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b="0" i="0" lang="en-GB" sz="19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password</a:t>
                </a:r>
                <a:endParaRPr b="0" i="0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750" name="Google Shape;750;g149a0265656_0_479"/>
              <p:cNvCxnSpPr/>
              <p:nvPr/>
            </p:nvCxnSpPr>
            <p:spPr>
              <a:xfrm flipH="1" rot="10800000">
                <a:off x="1487725" y="3263275"/>
                <a:ext cx="336300" cy="538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51" name="Google Shape;751;g149a0265656_0_479"/>
              <p:cNvSpPr txBox="1"/>
              <p:nvPr/>
            </p:nvSpPr>
            <p:spPr>
              <a:xfrm>
                <a:off x="3587200" y="2818525"/>
                <a:ext cx="48639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-GB" sz="15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b'\xcc\xd6R\x16\xb9\x1bP~lK\x01\x0e\x063\x10\xec'</a:t>
                </a:r>
                <a:endParaRPr b="0" i="0" sz="15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2" name="Google Shape;752;g149a0265656_0_479"/>
              <p:cNvSpPr/>
              <p:nvPr/>
            </p:nvSpPr>
            <p:spPr>
              <a:xfrm>
                <a:off x="6419350" y="3802075"/>
                <a:ext cx="1907100" cy="7506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This is a hash value that we can’t read!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53" name="Google Shape;753;g149a0265656_0_479"/>
              <p:cNvCxnSpPr>
                <a:stCxn id="752" idx="0"/>
              </p:cNvCxnSpPr>
              <p:nvPr/>
            </p:nvCxnSpPr>
            <p:spPr>
              <a:xfrm rot="10800000">
                <a:off x="6650800" y="3180175"/>
                <a:ext cx="722100" cy="621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47AF1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754" name="Google Shape;754;g149a0265656_0_479"/>
              <p:cNvCxnSpPr>
                <a:stCxn id="749" idx="2"/>
                <a:endCxn id="751" idx="2"/>
              </p:cNvCxnSpPr>
              <p:nvPr/>
            </p:nvCxnSpPr>
            <p:spPr>
              <a:xfrm rot="-5400000">
                <a:off x="4059350" y="1305025"/>
                <a:ext cx="30600" cy="3888900"/>
              </a:xfrm>
              <a:prstGeom prst="curvedConnector3">
                <a:avLst>
                  <a:gd fmla="val -778186" name="adj1"/>
                </a:avLst>
              </a:prstGeom>
              <a:noFill/>
              <a:ln cap="flat" cmpd="sng" w="28575">
                <a:solidFill>
                  <a:srgbClr val="9305A6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755" name="Google Shape;755;g149a0265656_0_479"/>
              <p:cNvSpPr txBox="1"/>
              <p:nvPr/>
            </p:nvSpPr>
            <p:spPr>
              <a:xfrm>
                <a:off x="2947638" y="3537275"/>
                <a:ext cx="2348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This is the Hash Function</a:t>
                </a:r>
                <a:endParaRPr b="0" i="0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756" name="Google Shape;756;g149a0265656_0_479"/>
          <p:cNvGrpSpPr/>
          <p:nvPr/>
        </p:nvGrpSpPr>
        <p:grpSpPr>
          <a:xfrm>
            <a:off x="206863" y="4509975"/>
            <a:ext cx="8805025" cy="1150300"/>
            <a:chOff x="139550" y="2803150"/>
            <a:chExt cx="8805025" cy="1150300"/>
          </a:xfrm>
        </p:grpSpPr>
        <p:sp>
          <p:nvSpPr>
            <p:cNvPr id="757" name="Google Shape;757;g149a0265656_0_479"/>
            <p:cNvSpPr txBox="1"/>
            <p:nvPr/>
          </p:nvSpPr>
          <p:spPr>
            <a:xfrm>
              <a:off x="139550" y="2803150"/>
              <a:ext cx="1273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GB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password</a:t>
              </a:r>
              <a:endPara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8" name="Google Shape;758;g149a0265656_0_479"/>
            <p:cNvSpPr txBox="1"/>
            <p:nvPr/>
          </p:nvSpPr>
          <p:spPr>
            <a:xfrm>
              <a:off x="4080675" y="2803150"/>
              <a:ext cx="486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b'\xaf\xce\xe3G\x0c\x18\xef\xd5\xebZ\xcc\xc9E\xd1\\$'</a:t>
              </a:r>
              <a:endParaRPr b="0" i="0" sz="13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59" name="Google Shape;759;g149a0265656_0_479"/>
            <p:cNvCxnSpPr>
              <a:stCxn id="760" idx="2"/>
              <a:endCxn id="758" idx="2"/>
            </p:cNvCxnSpPr>
            <p:nvPr/>
          </p:nvCxnSpPr>
          <p:spPr>
            <a:xfrm rot="-5400000">
              <a:off x="4664138" y="1431700"/>
              <a:ext cx="76800" cy="3620100"/>
            </a:xfrm>
            <a:prstGeom prst="curvedConnector3">
              <a:avLst>
                <a:gd fmla="val -310059" name="adj1"/>
              </a:avLst>
            </a:prstGeom>
            <a:noFill/>
            <a:ln cap="flat" cmpd="sng" w="28575">
              <a:solidFill>
                <a:srgbClr val="9305A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61" name="Google Shape;761;g149a0265656_0_479"/>
            <p:cNvSpPr txBox="1"/>
            <p:nvPr/>
          </p:nvSpPr>
          <p:spPr>
            <a:xfrm>
              <a:off x="3625975" y="3553250"/>
              <a:ext cx="234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This is the Hash Function</a:t>
              </a:r>
              <a:endPara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762" name="Google Shape;762;g149a0265656_0_479"/>
          <p:cNvCxnSpPr>
            <a:stCxn id="757" idx="2"/>
            <a:endCxn id="760" idx="2"/>
          </p:cNvCxnSpPr>
          <p:nvPr/>
        </p:nvCxnSpPr>
        <p:spPr>
          <a:xfrm flipH="1" rot="-5400000">
            <a:off x="1901263" y="3929175"/>
            <a:ext cx="600" cy="2116200"/>
          </a:xfrm>
          <a:prstGeom prst="curvedConnector3">
            <a:avLst>
              <a:gd fmla="val 39687500" name="adj1"/>
            </a:avLst>
          </a:prstGeom>
          <a:noFill/>
          <a:ln cap="flat" cmpd="sng" w="28575">
            <a:solidFill>
              <a:srgbClr val="9305A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0" name="Google Shape;760;g149a0265656_0_479"/>
          <p:cNvSpPr txBox="1"/>
          <p:nvPr/>
        </p:nvSpPr>
        <p:spPr>
          <a:xfrm>
            <a:off x="1926450" y="4509975"/>
            <a:ext cx="206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passwordxyz123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3" name="Google Shape;763;g149a0265656_0_479"/>
          <p:cNvSpPr txBox="1"/>
          <p:nvPr/>
        </p:nvSpPr>
        <p:spPr>
          <a:xfrm>
            <a:off x="792813" y="5225100"/>
            <a:ext cx="234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This is when we add a salt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In this case “xyz123”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49a0265656_0_523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Salty?</a:t>
            </a:r>
            <a:endParaRPr/>
          </a:p>
        </p:txBody>
      </p:sp>
      <p:sp>
        <p:nvSpPr>
          <p:cNvPr id="769" name="Google Shape;769;g149a0265656_0_523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What is the point of adding a salt?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Imagine we have a rainbow table, then we know the hash of a common password like this:</a:t>
            </a:r>
            <a:endParaRPr/>
          </a:p>
        </p:txBody>
      </p:sp>
      <p:grpSp>
        <p:nvGrpSpPr>
          <p:cNvPr id="770" name="Google Shape;770;g149a0265656_0_523"/>
          <p:cNvGrpSpPr/>
          <p:nvPr/>
        </p:nvGrpSpPr>
        <p:grpSpPr>
          <a:xfrm>
            <a:off x="1046888" y="3057325"/>
            <a:ext cx="6957500" cy="477000"/>
            <a:chOff x="1800775" y="3715550"/>
            <a:chExt cx="6957500" cy="477000"/>
          </a:xfrm>
        </p:grpSpPr>
        <p:sp>
          <p:nvSpPr>
            <p:cNvPr id="771" name="Google Shape;771;g149a0265656_0_523"/>
            <p:cNvSpPr txBox="1"/>
            <p:nvPr/>
          </p:nvSpPr>
          <p:spPr>
            <a:xfrm>
              <a:off x="1800775" y="3715550"/>
              <a:ext cx="1273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GB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password</a:t>
              </a:r>
              <a:endPara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g149a0265656_0_523"/>
            <p:cNvSpPr txBox="1"/>
            <p:nvPr/>
          </p:nvSpPr>
          <p:spPr>
            <a:xfrm>
              <a:off x="3894375" y="3746300"/>
              <a:ext cx="4863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GB" sz="15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b'\xcc\xd6R\x16\xb9\x1bP~lK\x01\x0e\x063\x10\xec'</a:t>
              </a:r>
              <a:endParaRPr b="0" i="0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773" name="Google Shape;773;g149a0265656_0_523"/>
          <p:cNvCxnSpPr>
            <a:stCxn id="771" idx="3"/>
            <a:endCxn id="772" idx="1"/>
          </p:cNvCxnSpPr>
          <p:nvPr/>
        </p:nvCxnSpPr>
        <p:spPr>
          <a:xfrm>
            <a:off x="2320088" y="3295825"/>
            <a:ext cx="820500" cy="0"/>
          </a:xfrm>
          <a:prstGeom prst="straightConnector1">
            <a:avLst/>
          </a:prstGeom>
          <a:noFill/>
          <a:ln cap="flat" cmpd="sng" w="28575">
            <a:solidFill>
              <a:srgbClr val="7943A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49a0265656_0_550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Salty?</a:t>
            </a:r>
            <a:endParaRPr/>
          </a:p>
        </p:txBody>
      </p:sp>
      <p:sp>
        <p:nvSpPr>
          <p:cNvPr id="779" name="Google Shape;779;g149a0265656_0_550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What is the point of adding a salt?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Imagine we have a rainbow table, then we know the hash of a common password like this: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But if we add a salt to every password, then a hacker looking for common passwords won’t be able to use their rainbow table unless they also know the salt.</a:t>
            </a:r>
            <a:endParaRPr/>
          </a:p>
        </p:txBody>
      </p:sp>
      <p:grpSp>
        <p:nvGrpSpPr>
          <p:cNvPr id="780" name="Google Shape;780;g149a0265656_0_550"/>
          <p:cNvGrpSpPr/>
          <p:nvPr/>
        </p:nvGrpSpPr>
        <p:grpSpPr>
          <a:xfrm>
            <a:off x="1046888" y="3057325"/>
            <a:ext cx="6957500" cy="477000"/>
            <a:chOff x="1800775" y="3715550"/>
            <a:chExt cx="6957500" cy="477000"/>
          </a:xfrm>
        </p:grpSpPr>
        <p:sp>
          <p:nvSpPr>
            <p:cNvPr id="781" name="Google Shape;781;g149a0265656_0_550"/>
            <p:cNvSpPr txBox="1"/>
            <p:nvPr/>
          </p:nvSpPr>
          <p:spPr>
            <a:xfrm>
              <a:off x="1800775" y="3715550"/>
              <a:ext cx="1273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GB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password</a:t>
              </a:r>
              <a:endPara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2" name="Google Shape;782;g149a0265656_0_550"/>
            <p:cNvSpPr txBox="1"/>
            <p:nvPr/>
          </p:nvSpPr>
          <p:spPr>
            <a:xfrm>
              <a:off x="3894375" y="3746300"/>
              <a:ext cx="4863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GB" sz="15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b'\xcc\xd6R\x16\xb9\x1bP~lK\x01\x0e\x063\x10\xec'</a:t>
              </a:r>
              <a:endParaRPr b="0" i="0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783" name="Google Shape;783;g149a0265656_0_550"/>
          <p:cNvCxnSpPr>
            <a:stCxn id="781" idx="3"/>
            <a:endCxn id="782" idx="1"/>
          </p:cNvCxnSpPr>
          <p:nvPr/>
        </p:nvCxnSpPr>
        <p:spPr>
          <a:xfrm>
            <a:off x="2320088" y="3295825"/>
            <a:ext cx="820500" cy="0"/>
          </a:xfrm>
          <a:prstGeom prst="straightConnector1">
            <a:avLst/>
          </a:prstGeom>
          <a:noFill/>
          <a:ln cap="flat" cmpd="sng" w="28575">
            <a:solidFill>
              <a:srgbClr val="7943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4" name="Google Shape;784;g149a0265656_0_550"/>
          <p:cNvSpPr txBox="1"/>
          <p:nvPr/>
        </p:nvSpPr>
        <p:spPr>
          <a:xfrm>
            <a:off x="457200" y="4966800"/>
            <a:ext cx="206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passwordxyz123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5" name="Google Shape;785;g149a0265656_0_550"/>
          <p:cNvSpPr txBox="1"/>
          <p:nvPr/>
        </p:nvSpPr>
        <p:spPr>
          <a:xfrm>
            <a:off x="3226463" y="5005200"/>
            <a:ext cx="48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b'\xaf\xce\xe3G\x0c\x18\xef\xd5\xebZ\xcc\xc9E\xd1\\$'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86" name="Google Shape;786;g149a0265656_0_550"/>
          <p:cNvCxnSpPr>
            <a:stCxn id="784" idx="3"/>
            <a:endCxn id="785" idx="1"/>
          </p:cNvCxnSpPr>
          <p:nvPr/>
        </p:nvCxnSpPr>
        <p:spPr>
          <a:xfrm>
            <a:off x="2523900" y="5205300"/>
            <a:ext cx="702600" cy="0"/>
          </a:xfrm>
          <a:prstGeom prst="straightConnector1">
            <a:avLst/>
          </a:prstGeom>
          <a:noFill/>
          <a:ln cap="flat" cmpd="sng" w="28575">
            <a:solidFill>
              <a:srgbClr val="7943A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49a0265656_0_568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Salty?</a:t>
            </a:r>
            <a:endParaRPr/>
          </a:p>
        </p:txBody>
      </p:sp>
      <p:sp>
        <p:nvSpPr>
          <p:cNvPr id="792" name="Google Shape;792;g149a0265656_0_568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What is the point of adding a salt?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Imagine we have a rainbow table, then we know the hash of a common password like this: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But if we add a salt to every password, then a hacker looking for common passwords won’t be able to use their rainbow table unless they also know the salt.</a:t>
            </a:r>
            <a:endParaRPr/>
          </a:p>
        </p:txBody>
      </p:sp>
      <p:grpSp>
        <p:nvGrpSpPr>
          <p:cNvPr id="793" name="Google Shape;793;g149a0265656_0_568"/>
          <p:cNvGrpSpPr/>
          <p:nvPr/>
        </p:nvGrpSpPr>
        <p:grpSpPr>
          <a:xfrm>
            <a:off x="1046888" y="3057325"/>
            <a:ext cx="6957500" cy="477000"/>
            <a:chOff x="1800775" y="3715550"/>
            <a:chExt cx="6957500" cy="477000"/>
          </a:xfrm>
        </p:grpSpPr>
        <p:sp>
          <p:nvSpPr>
            <p:cNvPr id="794" name="Google Shape;794;g149a0265656_0_568"/>
            <p:cNvSpPr txBox="1"/>
            <p:nvPr/>
          </p:nvSpPr>
          <p:spPr>
            <a:xfrm>
              <a:off x="1800775" y="3715550"/>
              <a:ext cx="1273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GB" sz="19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password</a:t>
              </a:r>
              <a:endParaRPr b="0" i="0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5" name="Google Shape;795;g149a0265656_0_568"/>
            <p:cNvSpPr txBox="1"/>
            <p:nvPr/>
          </p:nvSpPr>
          <p:spPr>
            <a:xfrm>
              <a:off x="3894375" y="3746300"/>
              <a:ext cx="4863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GB" sz="15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b'\xcc\xd6R\x16\xb9\x1bP~lK\x01\x0e\x063\x10\xec'</a:t>
              </a:r>
              <a:endParaRPr b="0" i="0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796" name="Google Shape;796;g149a0265656_0_568"/>
          <p:cNvCxnSpPr>
            <a:stCxn id="794" idx="3"/>
            <a:endCxn id="795" idx="1"/>
          </p:cNvCxnSpPr>
          <p:nvPr/>
        </p:nvCxnSpPr>
        <p:spPr>
          <a:xfrm>
            <a:off x="2320088" y="3295825"/>
            <a:ext cx="820500" cy="0"/>
          </a:xfrm>
          <a:prstGeom prst="straightConnector1">
            <a:avLst/>
          </a:prstGeom>
          <a:noFill/>
          <a:ln cap="flat" cmpd="sng" w="28575">
            <a:solidFill>
              <a:srgbClr val="7943A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7" name="Google Shape;797;g149a0265656_0_568"/>
          <p:cNvSpPr txBox="1"/>
          <p:nvPr/>
        </p:nvSpPr>
        <p:spPr>
          <a:xfrm>
            <a:off x="457200" y="4966800"/>
            <a:ext cx="206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passwordxyz123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8" name="Google Shape;798;g149a0265656_0_568"/>
          <p:cNvSpPr txBox="1"/>
          <p:nvPr/>
        </p:nvSpPr>
        <p:spPr>
          <a:xfrm>
            <a:off x="3226463" y="5005200"/>
            <a:ext cx="48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b'\xaf\xce\xe3G\x0c\x18\xef\xd5\xebZ\xcc\xc9E\xd1\\$'</a:t>
            </a:r>
            <a:endParaRPr b="0" i="0" sz="1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99" name="Google Shape;799;g149a0265656_0_568"/>
          <p:cNvCxnSpPr>
            <a:stCxn id="797" idx="3"/>
            <a:endCxn id="798" idx="1"/>
          </p:cNvCxnSpPr>
          <p:nvPr/>
        </p:nvCxnSpPr>
        <p:spPr>
          <a:xfrm>
            <a:off x="2523900" y="5205300"/>
            <a:ext cx="702600" cy="0"/>
          </a:xfrm>
          <a:prstGeom prst="straightConnector1">
            <a:avLst/>
          </a:prstGeom>
          <a:noFill/>
          <a:ln cap="flat" cmpd="sng" w="28575">
            <a:solidFill>
              <a:srgbClr val="7943A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g149a0265656_0_568"/>
          <p:cNvCxnSpPr>
            <a:endCxn id="798" idx="3"/>
          </p:cNvCxnSpPr>
          <p:nvPr/>
        </p:nvCxnSpPr>
        <p:spPr>
          <a:xfrm flipH="1" rot="-5400000">
            <a:off x="7100063" y="4215000"/>
            <a:ext cx="1914300" cy="66300"/>
          </a:xfrm>
          <a:prstGeom prst="curvedConnector4">
            <a:avLst>
              <a:gd fmla="val 5245" name="adj1"/>
              <a:gd fmla="val 1030486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g149a0265656_0_568"/>
          <p:cNvSpPr/>
          <p:nvPr/>
        </p:nvSpPr>
        <p:spPr>
          <a:xfrm>
            <a:off x="7321875" y="5405400"/>
            <a:ext cx="1535700" cy="715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These are not the same hash!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429473aeb9_0_344"/>
          <p:cNvSpPr txBox="1"/>
          <p:nvPr>
            <p:ph type="title"/>
          </p:nvPr>
        </p:nvSpPr>
        <p:spPr>
          <a:xfrm>
            <a:off x="457200" y="491533"/>
            <a:ext cx="822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Project time!</a:t>
            </a:r>
            <a:endParaRPr/>
          </a:p>
        </p:txBody>
      </p:sp>
      <p:sp>
        <p:nvSpPr>
          <p:cNvPr id="807" name="Google Shape;807;g1429473aeb9_0_344"/>
          <p:cNvSpPr txBox="1"/>
          <p:nvPr>
            <p:ph idx="1" type="body"/>
          </p:nvPr>
        </p:nvSpPr>
        <p:spPr>
          <a:xfrm>
            <a:off x="445150" y="1442988"/>
            <a:ext cx="82296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/>
              <a:t>Salting!</a:t>
            </a:r>
            <a:br>
              <a:rPr b="1" lang="en-GB" sz="3000"/>
            </a:br>
            <a:endParaRPr b="1" sz="3000"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>
                <a:solidFill>
                  <a:srgbClr val="47AF11"/>
                </a:solidFill>
              </a:rPr>
              <a:t>Let’s put what we learnt into our project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>
                <a:solidFill>
                  <a:srgbClr val="47AF11"/>
                </a:solidFill>
              </a:rPr>
              <a:t>Try to do Parts 0 - 5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GB" sz="3000">
                <a:solidFill>
                  <a:srgbClr val="47AF11"/>
                </a:solidFill>
              </a:rPr>
              <a:t>of workbook 3!</a:t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000">
              <a:solidFill>
                <a:srgbClr val="47AF1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GB" sz="3000"/>
              <a:t> The tutors will be around to help!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6"/>
          <p:cNvSpPr txBox="1"/>
          <p:nvPr>
            <p:ph type="ctrTitle"/>
          </p:nvPr>
        </p:nvSpPr>
        <p:spPr>
          <a:xfrm>
            <a:off x="685800" y="206799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If Statements</a:t>
            </a:r>
            <a:endParaRPr/>
          </a:p>
        </p:txBody>
      </p:sp>
      <p:pic>
        <p:nvPicPr>
          <p:cNvPr id="123" name="Google Shape;1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3399" y="3668375"/>
            <a:ext cx="2877201" cy="265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Michelle</dc:creator>
</cp:coreProperties>
</file>